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26"/>
  </p:notesMasterIdLst>
  <p:handoutMasterIdLst>
    <p:handoutMasterId r:id="rId27"/>
  </p:handoutMasterIdLst>
  <p:sldIdLst>
    <p:sldId id="303" r:id="rId2"/>
    <p:sldId id="748" r:id="rId3"/>
    <p:sldId id="776" r:id="rId4"/>
    <p:sldId id="763" r:id="rId5"/>
    <p:sldId id="764" r:id="rId6"/>
    <p:sldId id="765" r:id="rId7"/>
    <p:sldId id="767" r:id="rId8"/>
    <p:sldId id="768" r:id="rId9"/>
    <p:sldId id="766" r:id="rId10"/>
    <p:sldId id="747" r:id="rId11"/>
    <p:sldId id="738" r:id="rId12"/>
    <p:sldId id="771" r:id="rId13"/>
    <p:sldId id="770" r:id="rId14"/>
    <p:sldId id="739" r:id="rId15"/>
    <p:sldId id="775" r:id="rId16"/>
    <p:sldId id="746" r:id="rId17"/>
    <p:sldId id="745" r:id="rId18"/>
    <p:sldId id="755" r:id="rId19"/>
    <p:sldId id="772" r:id="rId20"/>
    <p:sldId id="741" r:id="rId21"/>
    <p:sldId id="750" r:id="rId22"/>
    <p:sldId id="773" r:id="rId23"/>
    <p:sldId id="774" r:id="rId24"/>
    <p:sldId id="704" r:id="rId25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FF00"/>
    <a:srgbClr val="C1E442"/>
    <a:srgbClr val="C6D254"/>
    <a:srgbClr val="72AF2F"/>
    <a:srgbClr val="000000"/>
    <a:srgbClr val="5C88D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26293" autoAdjust="0"/>
    <p:restoredTop sz="97940" autoAdjust="0"/>
  </p:normalViewPr>
  <p:slideViewPr>
    <p:cSldViewPr snapToGrid="0">
      <p:cViewPr>
        <p:scale>
          <a:sx n="70" d="100"/>
          <a:sy n="70" d="100"/>
        </p:scale>
        <p:origin x="-198" y="-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2178"/>
    </p:cViewPr>
  </p:sorterViewPr>
  <p:notesViewPr>
    <p:cSldViewPr snapToGrid="0">
      <p:cViewPr varScale="1">
        <p:scale>
          <a:sx n="61" d="100"/>
          <a:sy n="61" d="100"/>
        </p:scale>
        <p:origin x="-3264" y="-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61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2/28/2019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2/28/2019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19101" y="1574801"/>
            <a:ext cx="11353800" cy="4493683"/>
          </a:xfrm>
        </p:spPr>
        <p:txBody>
          <a:bodyPr/>
          <a:lstStyle>
            <a:lvl1pPr>
              <a:defRPr baseline="0"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 baseline="0"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 smtClean="0"/>
              <a:t>Cliquez pour saisir le texte</a:t>
            </a:r>
          </a:p>
          <a:p>
            <a:pPr lvl="1"/>
            <a:r>
              <a:rPr lang="fr-FR" noProof="0" dirty="0" smtClean="0"/>
              <a:t>Deuxième niveau</a:t>
            </a:r>
          </a:p>
          <a:p>
            <a:pPr lvl="2"/>
            <a:r>
              <a:rPr lang="fr-FR" noProof="0" dirty="0" smtClean="0"/>
              <a:t>Troisième niveau</a:t>
            </a:r>
          </a:p>
          <a:p>
            <a:pPr lvl="3"/>
            <a:r>
              <a:rPr lang="fr-FR" noProof="0" dirty="0" smtClean="0"/>
              <a:t>Quatrième niveau</a:t>
            </a:r>
          </a:p>
          <a:p>
            <a:pPr lvl="4"/>
            <a:r>
              <a:rPr lang="fr-FR" noProof="0" dirty="0" smtClean="0"/>
              <a:t>Cinquième niveau</a:t>
            </a:r>
          </a:p>
          <a:p>
            <a:pPr lvl="5"/>
            <a:r>
              <a:rPr lang="fr-FR" noProof="0" dirty="0" smtClean="0"/>
              <a:t>Sixième niveau</a:t>
            </a:r>
            <a:endParaRPr lang="fr-FR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 smtClean="0"/>
              <a:t>Modifiez le titre</a:t>
            </a:r>
            <a:endParaRPr lang="fr-FR" noProof="0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826061" y="6332195"/>
            <a:ext cx="1011495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  <a:endParaRPr kumimoji="0" lang="fr-FR" sz="11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6254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</a:t>
            </a:r>
            <a:r>
              <a:rPr lang="en-GB" altLang="en-US" sz="1067" dirty="0" smtClean="0"/>
              <a:t>2019</a:t>
            </a:r>
            <a:endParaRPr lang="en-GB" altLang="en-US" sz="1067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‹N°›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  <p:sldLayoutId id="2147483940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://www.3gpp.org/ftp/Specs/2018-12/Rel-15/OpenAPI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Specs/archive/28_series/28.890/" TargetMode="External"/><Relationship Id="rId3" Type="http://schemas.openxmlformats.org/officeDocument/2006/relationships/hyperlink" Target="http://www.3gpp.org/ftp/Specs/archive/28_series/28.533/" TargetMode="External"/><Relationship Id="rId7" Type="http://schemas.openxmlformats.org/officeDocument/2006/relationships/hyperlink" Target="http://www.3gpp.org/ftp/Specs/archive/28_series/28.550/" TargetMode="External"/><Relationship Id="rId2" Type="http://schemas.openxmlformats.org/officeDocument/2006/relationships/hyperlink" Target="http://www.3gpp.org/ftp/Specs/archive/28_series/28.530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Specs/archive/28_series/28.545/" TargetMode="External"/><Relationship Id="rId5" Type="http://schemas.openxmlformats.org/officeDocument/2006/relationships/hyperlink" Target="http://www.3gpp.org/ftp/Specs/archive/28_series/28.532/" TargetMode="External"/><Relationship Id="rId4" Type="http://schemas.openxmlformats.org/officeDocument/2006/relationships/hyperlink" Target="http://www.3gpp.org/ftp/Specs/archive/28_series/28.541/" TargetMode="Externa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1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67678" y="2820444"/>
            <a:ext cx="900512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4000" dirty="0" smtClean="0"/>
              <a:t> Integrating 3GPP 5G management framework with </a:t>
            </a:r>
            <a:r>
              <a:rPr lang="en-GB" altLang="zh-CN" sz="4000" dirty="0" smtClean="0"/>
              <a:t>ONAP</a:t>
            </a:r>
            <a:br>
              <a:rPr lang="en-GB" altLang="zh-CN" sz="4000" dirty="0" smtClean="0"/>
            </a:br>
            <a:r>
              <a:rPr lang="en-GB" altLang="zh-CN" sz="4000" dirty="0" smtClean="0"/>
              <a:t/>
            </a:r>
            <a:br>
              <a:rPr lang="en-GB" altLang="zh-CN" sz="4000" dirty="0" smtClean="0"/>
            </a:br>
            <a:r>
              <a:rPr lang="en-GB" altLang="zh-CN" sz="2400" dirty="0" smtClean="0"/>
              <a:t>Zero-Touch Automation - Madrid - March 26-28, 2019</a:t>
            </a:r>
            <a:endParaRPr lang="en-GB" sz="4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54990" y="4523069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667" dirty="0"/>
              <a:t/>
            </a:r>
            <a:br>
              <a:rPr lang="en-US" altLang="en-US" sz="2667" dirty="0"/>
            </a:br>
            <a:r>
              <a:rPr lang="en-GB" sz="2000" dirty="0" smtClean="0">
                <a:latin typeface="Arial" charset="0"/>
              </a:rPr>
              <a:t>Jean-Michel CORNILY, Orange</a:t>
            </a:r>
          </a:p>
          <a:p>
            <a:pPr>
              <a:lnSpc>
                <a:spcPct val="80000"/>
              </a:lnSpc>
            </a:pPr>
            <a:r>
              <a:rPr lang="en-GB" sz="2000" dirty="0" smtClean="0">
                <a:latin typeface="Arial" charset="0"/>
              </a:rPr>
              <a:t>On behalf of 3GPP / SA5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600" dirty="0" err="1" smtClean="0"/>
              <a:t>Positioning</a:t>
            </a:r>
            <a:r>
              <a:rPr lang="fr-FR" sz="3600" dirty="0" smtClean="0"/>
              <a:t> ONAP </a:t>
            </a:r>
            <a:r>
              <a:rPr lang="fr-FR" sz="3600" dirty="0" err="1" smtClean="0"/>
              <a:t>wrt</a:t>
            </a:r>
            <a:r>
              <a:rPr lang="fr-FR" sz="3600" dirty="0" smtClean="0"/>
              <a:t>. 3GPP </a:t>
            </a:r>
            <a:r>
              <a:rPr lang="fr-FR" sz="3600" dirty="0" err="1" smtClean="0"/>
              <a:t>MnSs</a:t>
            </a:r>
            <a:endParaRPr lang="fr-FR" sz="3600" dirty="0"/>
          </a:p>
        </p:txBody>
      </p:sp>
      <p:sp>
        <p:nvSpPr>
          <p:cNvPr id="26" name="ZoneTexte 51"/>
          <p:cNvSpPr txBox="1">
            <a:spLocks noChangeArrowheads="1"/>
          </p:cNvSpPr>
          <p:nvPr/>
        </p:nvSpPr>
        <p:spPr bwMode="auto">
          <a:xfrm>
            <a:off x="5821187" y="1236863"/>
            <a:ext cx="1336675" cy="4000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/>
            <a:r>
              <a:rPr lang="fr-FR" altLang="fr-FR" sz="1000" dirty="0">
                <a:solidFill>
                  <a:srgbClr val="000000"/>
                </a:solidFill>
                <a:latin typeface="Arial" charset="0"/>
              </a:rPr>
              <a:t>3GPP Management</a:t>
            </a:r>
          </a:p>
          <a:p>
            <a:pPr algn="ctr"/>
            <a:r>
              <a:rPr lang="fr-FR" altLang="fr-FR" sz="1000" dirty="0">
                <a:solidFill>
                  <a:srgbClr val="000000"/>
                </a:solidFill>
                <a:latin typeface="Arial" charset="0"/>
              </a:rPr>
              <a:t>Services </a:t>
            </a:r>
            <a:r>
              <a:rPr lang="fr-FR" altLang="fr-FR" sz="1000" dirty="0" err="1">
                <a:solidFill>
                  <a:srgbClr val="000000"/>
                </a:solidFill>
                <a:latin typeface="Arial" charset="0"/>
              </a:rPr>
              <a:t>consumers</a:t>
            </a:r>
            <a:endParaRPr lang="fr-FR" altLang="fr-FR" sz="1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" name="ZoneTexte 56"/>
          <p:cNvSpPr txBox="1">
            <a:spLocks noChangeArrowheads="1"/>
          </p:cNvSpPr>
          <p:nvPr/>
        </p:nvSpPr>
        <p:spPr bwMode="auto">
          <a:xfrm>
            <a:off x="1215466" y="5478887"/>
            <a:ext cx="157126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/>
            <a:r>
              <a:rPr lang="fr-FR" altLang="fr-FR" sz="1000" dirty="0">
                <a:solidFill>
                  <a:srgbClr val="000000"/>
                </a:solidFill>
                <a:latin typeface="Arial" charset="0"/>
              </a:rPr>
              <a:t>3GPP </a:t>
            </a:r>
            <a:r>
              <a:rPr lang="fr-FR" altLang="fr-FR" sz="1000" dirty="0" err="1" smtClean="0">
                <a:solidFill>
                  <a:srgbClr val="000000"/>
                </a:solidFill>
                <a:latin typeface="Arial" charset="0"/>
              </a:rPr>
              <a:t>MnS</a:t>
            </a:r>
            <a:r>
              <a:rPr lang="fr-FR" altLang="fr-FR" sz="1000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fr-FR" altLang="fr-FR" sz="1000" dirty="0" err="1" smtClean="0">
                <a:solidFill>
                  <a:srgbClr val="000000"/>
                </a:solidFill>
                <a:latin typeface="Arial" charset="0"/>
              </a:rPr>
              <a:t>producers</a:t>
            </a:r>
            <a:endParaRPr lang="fr-FR" altLang="fr-FR" sz="1000" dirty="0" smtClean="0">
              <a:solidFill>
                <a:srgbClr val="000000"/>
              </a:solidFill>
              <a:latin typeface="Arial" charset="0"/>
            </a:endParaRPr>
          </a:p>
          <a:p>
            <a:pPr algn="ctr"/>
            <a:r>
              <a:rPr lang="fr-FR" altLang="fr-FR" sz="1000" dirty="0" smtClean="0">
                <a:solidFill>
                  <a:srgbClr val="000000"/>
                </a:solidFill>
                <a:latin typeface="Arial" charset="0"/>
              </a:rPr>
              <a:t>(</a:t>
            </a:r>
            <a:r>
              <a:rPr lang="fr-FR" altLang="fr-FR" sz="1000" dirty="0" err="1" smtClean="0">
                <a:solidFill>
                  <a:srgbClr val="000000"/>
                </a:solidFill>
                <a:latin typeface="Arial" charset="0"/>
              </a:rPr>
              <a:t>e.g</a:t>
            </a:r>
            <a:r>
              <a:rPr lang="fr-FR" altLang="fr-FR" sz="1000" dirty="0" smtClean="0">
                <a:solidFill>
                  <a:srgbClr val="000000"/>
                </a:solidFill>
                <a:latin typeface="Arial" charset="0"/>
              </a:rPr>
              <a:t>. </a:t>
            </a:r>
            <a:r>
              <a:rPr lang="fr-FR" altLang="fr-FR" sz="1000" dirty="0" err="1" smtClean="0">
                <a:solidFill>
                  <a:srgbClr val="000000"/>
                </a:solidFill>
                <a:latin typeface="Arial" charset="0"/>
              </a:rPr>
              <a:t>VNFs</a:t>
            </a:r>
            <a:r>
              <a:rPr lang="fr-FR" altLang="fr-FR" sz="1000" dirty="0" smtClean="0">
                <a:solidFill>
                  <a:srgbClr val="000000"/>
                </a:solidFill>
                <a:latin typeface="Arial" charset="0"/>
              </a:rPr>
              <a:t>, </a:t>
            </a:r>
            <a:r>
              <a:rPr lang="fr-FR" altLang="fr-FR" sz="1000" dirty="0" err="1" smtClean="0">
                <a:solidFill>
                  <a:srgbClr val="000000"/>
                </a:solidFill>
                <a:latin typeface="Arial" charset="0"/>
              </a:rPr>
              <a:t>PNFs</a:t>
            </a:r>
            <a:r>
              <a:rPr lang="fr-FR" altLang="fr-FR" sz="1000" dirty="0" smtClean="0">
                <a:solidFill>
                  <a:srgbClr val="000000"/>
                </a:solidFill>
                <a:latin typeface="Arial" charset="0"/>
              </a:rPr>
              <a:t>, EMF)</a:t>
            </a:r>
            <a:endParaRPr lang="fr-FR" altLang="fr-FR" sz="1000" dirty="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8" name="Picture 3" descr="Casablanca-ARC-3_0_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8806" y="1493011"/>
            <a:ext cx="5400966" cy="3311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0" name="Connecteur droit avec flèche 25"/>
          <p:cNvCxnSpPr>
            <a:cxnSpLocks noChangeShapeType="1"/>
          </p:cNvCxnSpPr>
          <p:nvPr/>
        </p:nvCxnSpPr>
        <p:spPr bwMode="auto">
          <a:xfrm flipH="1">
            <a:off x="5685504" y="1636913"/>
            <a:ext cx="410496" cy="634337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32" name="Connecteur droit avec flèche 25">
            <a:extLst>
              <a:ext uri="{FF2B5EF4-FFF2-40B4-BE49-F238E27FC236}">
                <a16:creationId xmlns:a16="http://schemas.microsoft.com/office/drawing/2014/main" xmlns="" id="{19ABA4F5-69EE-4E29-95D1-491226EECA53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6371303" y="1652745"/>
            <a:ext cx="344318" cy="1493314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</p:spPr>
      </p:cxnSp>
      <p:grpSp>
        <p:nvGrpSpPr>
          <p:cNvPr id="36" name="Group 2048">
            <a:extLst>
              <a:ext uri="{FF2B5EF4-FFF2-40B4-BE49-F238E27FC236}">
                <a16:creationId xmlns:a16="http://schemas.microsoft.com/office/drawing/2014/main" xmlns="" id="{97687B98-D48F-4FBD-B8BB-A19C7E631072}"/>
              </a:ext>
            </a:extLst>
          </p:cNvPr>
          <p:cNvGrpSpPr/>
          <p:nvPr/>
        </p:nvGrpSpPr>
        <p:grpSpPr>
          <a:xfrm>
            <a:off x="2816924" y="5332139"/>
            <a:ext cx="6500370" cy="886909"/>
            <a:chOff x="2816924" y="5332139"/>
            <a:chExt cx="6500370" cy="886909"/>
          </a:xfrm>
        </p:grpSpPr>
        <p:grpSp>
          <p:nvGrpSpPr>
            <p:cNvPr id="37" name="Group 11">
              <a:extLst>
                <a:ext uri="{FF2B5EF4-FFF2-40B4-BE49-F238E27FC236}">
                  <a16:creationId xmlns:a16="http://schemas.microsoft.com/office/drawing/2014/main" xmlns="" id="{A02785FB-08DB-41C8-B56B-A40771FFAC52}"/>
                </a:ext>
              </a:extLst>
            </p:cNvPr>
            <p:cNvGrpSpPr/>
            <p:nvPr/>
          </p:nvGrpSpPr>
          <p:grpSpPr>
            <a:xfrm>
              <a:off x="2816924" y="5332139"/>
              <a:ext cx="1871484" cy="854059"/>
              <a:chOff x="4269803" y="5146691"/>
              <a:chExt cx="1871484" cy="854059"/>
            </a:xfrm>
          </p:grpSpPr>
          <p:grpSp>
            <p:nvGrpSpPr>
              <p:cNvPr id="66" name="Group 8">
                <a:extLst>
                  <a:ext uri="{FF2B5EF4-FFF2-40B4-BE49-F238E27FC236}">
                    <a16:creationId xmlns:a16="http://schemas.microsoft.com/office/drawing/2014/main" xmlns="" id="{FEFA7A64-0253-4BAE-A9D9-D1E3A9EFE629}"/>
                  </a:ext>
                </a:extLst>
              </p:cNvPr>
              <p:cNvGrpSpPr/>
              <p:nvPr/>
            </p:nvGrpSpPr>
            <p:grpSpPr>
              <a:xfrm>
                <a:off x="4269803" y="5270740"/>
                <a:ext cx="965200" cy="730010"/>
                <a:chOff x="4269803" y="5270740"/>
                <a:chExt cx="965200" cy="730010"/>
              </a:xfrm>
            </p:grpSpPr>
            <p:sp>
              <p:nvSpPr>
                <p:cNvPr id="68" name="Rectangle 67">
                  <a:extLst>
                    <a:ext uri="{FF2B5EF4-FFF2-40B4-BE49-F238E27FC236}">
                      <a16:creationId xmlns:a16="http://schemas.microsoft.com/office/drawing/2014/main" xmlns="" id="{F07BEB9C-E977-400B-B1B0-D6ABDC5D8B1D}"/>
                    </a:ext>
                  </a:extLst>
                </p:cNvPr>
                <p:cNvSpPr/>
                <p:nvPr/>
              </p:nvSpPr>
              <p:spPr bwMode="auto">
                <a:xfrm>
                  <a:off x="4269803" y="5515084"/>
                  <a:ext cx="965200" cy="485666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1000" b="0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rPr>
                    <a:t>Management</a:t>
                  </a:r>
                </a:p>
                <a:p>
                  <a:pPr marL="0" marR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lang="en-US" sz="1000" dirty="0">
                      <a:latin typeface="Arial" charset="0"/>
                    </a:rPr>
                    <a:t>Service</a:t>
                  </a:r>
                  <a:endParaRPr kumimoji="0" lang="en-US" sz="10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cxnSp>
              <p:nvCxnSpPr>
                <p:cNvPr id="69" name="Straight Connector 7">
                  <a:extLst>
                    <a:ext uri="{FF2B5EF4-FFF2-40B4-BE49-F238E27FC236}">
                      <a16:creationId xmlns:a16="http://schemas.microsoft.com/office/drawing/2014/main" xmlns="" id="{E77AFA23-6C6C-427C-A3D4-A7A476927904}"/>
                    </a:ext>
                  </a:extLst>
                </p:cNvPr>
                <p:cNvCxnSpPr>
                  <a:stCxn id="68" idx="0"/>
                </p:cNvCxnSpPr>
                <p:nvPr/>
              </p:nvCxnSpPr>
              <p:spPr bwMode="auto">
                <a:xfrm flipH="1" flipV="1">
                  <a:off x="4743450" y="5270740"/>
                  <a:ext cx="8953" cy="244344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oval" w="med" len="med"/>
                </a:ln>
                <a:effectLst/>
              </p:spPr>
            </p:cxnSp>
          </p:grpSp>
          <p:sp>
            <p:nvSpPr>
              <p:cNvPr id="67" name="TextBox 9">
                <a:extLst>
                  <a:ext uri="{FF2B5EF4-FFF2-40B4-BE49-F238E27FC236}">
                    <a16:creationId xmlns:a16="http://schemas.microsoft.com/office/drawing/2014/main" xmlns="" id="{89031937-7004-4D14-AFAE-F2FDDF2B78E7}"/>
                  </a:ext>
                </a:extLst>
              </p:cNvPr>
              <p:cNvSpPr txBox="1"/>
              <p:nvPr/>
            </p:nvSpPr>
            <p:spPr>
              <a:xfrm>
                <a:off x="4615875" y="5146691"/>
                <a:ext cx="152541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/>
                  <a:t>Service Interface</a:t>
                </a:r>
              </a:p>
            </p:txBody>
          </p:sp>
        </p:grpSp>
        <p:grpSp>
          <p:nvGrpSpPr>
            <p:cNvPr id="40" name="Group 41">
              <a:extLst>
                <a:ext uri="{FF2B5EF4-FFF2-40B4-BE49-F238E27FC236}">
                  <a16:creationId xmlns:a16="http://schemas.microsoft.com/office/drawing/2014/main" xmlns="" id="{88158D80-ACF8-4D22-AB98-6A59769EF3F0}"/>
                </a:ext>
              </a:extLst>
            </p:cNvPr>
            <p:cNvGrpSpPr/>
            <p:nvPr/>
          </p:nvGrpSpPr>
          <p:grpSpPr>
            <a:xfrm>
              <a:off x="4359886" y="5335281"/>
              <a:ext cx="1871484" cy="854059"/>
              <a:chOff x="4269803" y="5146691"/>
              <a:chExt cx="1871484" cy="854059"/>
            </a:xfrm>
          </p:grpSpPr>
          <p:grpSp>
            <p:nvGrpSpPr>
              <p:cNvPr id="62" name="Group 42">
                <a:extLst>
                  <a:ext uri="{FF2B5EF4-FFF2-40B4-BE49-F238E27FC236}">
                    <a16:creationId xmlns:a16="http://schemas.microsoft.com/office/drawing/2014/main" xmlns="" id="{5AD7C6A9-703D-457F-AE7E-8515CE231BC2}"/>
                  </a:ext>
                </a:extLst>
              </p:cNvPr>
              <p:cNvGrpSpPr/>
              <p:nvPr/>
            </p:nvGrpSpPr>
            <p:grpSpPr>
              <a:xfrm>
                <a:off x="4269803" y="5270740"/>
                <a:ext cx="965200" cy="730010"/>
                <a:chOff x="4269803" y="5270740"/>
                <a:chExt cx="965200" cy="730010"/>
              </a:xfrm>
            </p:grpSpPr>
            <p:sp>
              <p:nvSpPr>
                <p:cNvPr id="64" name="Rectangle 63">
                  <a:extLst>
                    <a:ext uri="{FF2B5EF4-FFF2-40B4-BE49-F238E27FC236}">
                      <a16:creationId xmlns:a16="http://schemas.microsoft.com/office/drawing/2014/main" xmlns="" id="{4A896F85-0E93-48B9-9F9C-025031D1317F}"/>
                    </a:ext>
                  </a:extLst>
                </p:cNvPr>
                <p:cNvSpPr/>
                <p:nvPr/>
              </p:nvSpPr>
              <p:spPr bwMode="auto">
                <a:xfrm>
                  <a:off x="4269803" y="5515084"/>
                  <a:ext cx="965200" cy="485666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1000" b="0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rPr>
                    <a:t>Management</a:t>
                  </a:r>
                </a:p>
                <a:p>
                  <a:pPr marL="0" marR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lang="en-US" sz="1000" dirty="0">
                      <a:latin typeface="Arial" charset="0"/>
                    </a:rPr>
                    <a:t>Service</a:t>
                  </a:r>
                  <a:endParaRPr kumimoji="0" lang="en-US" sz="10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cxnSp>
              <p:nvCxnSpPr>
                <p:cNvPr id="65" name="Straight Connector 54">
                  <a:extLst>
                    <a:ext uri="{FF2B5EF4-FFF2-40B4-BE49-F238E27FC236}">
                      <a16:creationId xmlns:a16="http://schemas.microsoft.com/office/drawing/2014/main" xmlns="" id="{F4B72D6B-868C-4D86-A061-0A9E98B89DA5}"/>
                    </a:ext>
                  </a:extLst>
                </p:cNvPr>
                <p:cNvCxnSpPr>
                  <a:stCxn id="64" idx="0"/>
                </p:cNvCxnSpPr>
                <p:nvPr/>
              </p:nvCxnSpPr>
              <p:spPr bwMode="auto">
                <a:xfrm flipH="1" flipV="1">
                  <a:off x="4743450" y="5270740"/>
                  <a:ext cx="8953" cy="244344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oval" w="med" len="med"/>
                </a:ln>
                <a:effectLst/>
              </p:spPr>
            </p:cxnSp>
          </p:grpSp>
          <p:sp>
            <p:nvSpPr>
              <p:cNvPr id="63" name="TextBox 45">
                <a:extLst>
                  <a:ext uri="{FF2B5EF4-FFF2-40B4-BE49-F238E27FC236}">
                    <a16:creationId xmlns:a16="http://schemas.microsoft.com/office/drawing/2014/main" xmlns="" id="{A223FBD6-F9A4-4A3B-87A0-66F79D11109C}"/>
                  </a:ext>
                </a:extLst>
              </p:cNvPr>
              <p:cNvSpPr txBox="1"/>
              <p:nvPr/>
            </p:nvSpPr>
            <p:spPr>
              <a:xfrm>
                <a:off x="4615875" y="5146691"/>
                <a:ext cx="152541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/>
                  <a:t>Service Interface</a:t>
                </a:r>
              </a:p>
            </p:txBody>
          </p:sp>
        </p:grpSp>
        <p:grpSp>
          <p:nvGrpSpPr>
            <p:cNvPr id="41" name="Group 57">
              <a:extLst>
                <a:ext uri="{FF2B5EF4-FFF2-40B4-BE49-F238E27FC236}">
                  <a16:creationId xmlns:a16="http://schemas.microsoft.com/office/drawing/2014/main" xmlns="" id="{C8543D66-6C43-4D27-BAAF-AF61B213D10A}"/>
                </a:ext>
              </a:extLst>
            </p:cNvPr>
            <p:cNvGrpSpPr/>
            <p:nvPr/>
          </p:nvGrpSpPr>
          <p:grpSpPr>
            <a:xfrm>
              <a:off x="5902848" y="5364989"/>
              <a:ext cx="1871484" cy="854059"/>
              <a:chOff x="4269803" y="5146691"/>
              <a:chExt cx="1871484" cy="854059"/>
            </a:xfrm>
          </p:grpSpPr>
          <p:grpSp>
            <p:nvGrpSpPr>
              <p:cNvPr id="58" name="Group 58">
                <a:extLst>
                  <a:ext uri="{FF2B5EF4-FFF2-40B4-BE49-F238E27FC236}">
                    <a16:creationId xmlns:a16="http://schemas.microsoft.com/office/drawing/2014/main" xmlns="" id="{0395CC01-FE01-4D03-A60A-B978EAAAA621}"/>
                  </a:ext>
                </a:extLst>
              </p:cNvPr>
              <p:cNvGrpSpPr/>
              <p:nvPr/>
            </p:nvGrpSpPr>
            <p:grpSpPr>
              <a:xfrm>
                <a:off x="4269803" y="5270740"/>
                <a:ext cx="965200" cy="730010"/>
                <a:chOff x="4269803" y="5270740"/>
                <a:chExt cx="965200" cy="730010"/>
              </a:xfrm>
            </p:grpSpPr>
            <p:sp>
              <p:nvSpPr>
                <p:cNvPr id="60" name="Rectangle 59">
                  <a:extLst>
                    <a:ext uri="{FF2B5EF4-FFF2-40B4-BE49-F238E27FC236}">
                      <a16:creationId xmlns:a16="http://schemas.microsoft.com/office/drawing/2014/main" xmlns="" id="{CCC101FD-32A7-427C-AEFB-4CCE9E9BCB17}"/>
                    </a:ext>
                  </a:extLst>
                </p:cNvPr>
                <p:cNvSpPr/>
                <p:nvPr/>
              </p:nvSpPr>
              <p:spPr bwMode="auto">
                <a:xfrm>
                  <a:off x="4269803" y="5515084"/>
                  <a:ext cx="965200" cy="485666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1000" b="0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rPr>
                    <a:t>Management</a:t>
                  </a:r>
                </a:p>
                <a:p>
                  <a:pPr marL="0" marR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lang="en-US" sz="1000" dirty="0">
                      <a:latin typeface="Arial" charset="0"/>
                    </a:rPr>
                    <a:t>Service</a:t>
                  </a:r>
                  <a:endParaRPr kumimoji="0" lang="en-US" sz="10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cxnSp>
              <p:nvCxnSpPr>
                <p:cNvPr id="61" name="Straight Connector 61">
                  <a:extLst>
                    <a:ext uri="{FF2B5EF4-FFF2-40B4-BE49-F238E27FC236}">
                      <a16:creationId xmlns:a16="http://schemas.microsoft.com/office/drawing/2014/main" xmlns="" id="{69E3605B-FD04-4E9A-90FE-F5B02F77847C}"/>
                    </a:ext>
                  </a:extLst>
                </p:cNvPr>
                <p:cNvCxnSpPr>
                  <a:stCxn id="60" idx="0"/>
                </p:cNvCxnSpPr>
                <p:nvPr/>
              </p:nvCxnSpPr>
              <p:spPr bwMode="auto">
                <a:xfrm flipH="1" flipV="1">
                  <a:off x="4743450" y="5270740"/>
                  <a:ext cx="8953" cy="244344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oval" w="med" len="med"/>
                </a:ln>
                <a:effectLst/>
              </p:spPr>
            </p:cxnSp>
          </p:grpSp>
          <p:sp>
            <p:nvSpPr>
              <p:cNvPr id="59" name="TextBox 59">
                <a:extLst>
                  <a:ext uri="{FF2B5EF4-FFF2-40B4-BE49-F238E27FC236}">
                    <a16:creationId xmlns:a16="http://schemas.microsoft.com/office/drawing/2014/main" xmlns="" id="{438DA767-E6AB-4EBA-AABE-8E733308B1B4}"/>
                  </a:ext>
                </a:extLst>
              </p:cNvPr>
              <p:cNvSpPr txBox="1"/>
              <p:nvPr/>
            </p:nvSpPr>
            <p:spPr>
              <a:xfrm>
                <a:off x="4615875" y="5146691"/>
                <a:ext cx="152541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/>
                  <a:t>Service Interface</a:t>
                </a:r>
              </a:p>
            </p:txBody>
          </p:sp>
        </p:grpSp>
        <p:grpSp>
          <p:nvGrpSpPr>
            <p:cNvPr id="42" name="Group 62">
              <a:extLst>
                <a:ext uri="{FF2B5EF4-FFF2-40B4-BE49-F238E27FC236}">
                  <a16:creationId xmlns:a16="http://schemas.microsoft.com/office/drawing/2014/main" xmlns="" id="{DF3776C0-6948-4828-B1BA-31D7F54D0F05}"/>
                </a:ext>
              </a:extLst>
            </p:cNvPr>
            <p:cNvGrpSpPr/>
            <p:nvPr/>
          </p:nvGrpSpPr>
          <p:grpSpPr>
            <a:xfrm>
              <a:off x="7445810" y="5364989"/>
              <a:ext cx="1871484" cy="854059"/>
              <a:chOff x="4269803" y="5146691"/>
              <a:chExt cx="1871484" cy="854059"/>
            </a:xfrm>
          </p:grpSpPr>
          <p:grpSp>
            <p:nvGrpSpPr>
              <p:cNvPr id="43" name="Group 63">
                <a:extLst>
                  <a:ext uri="{FF2B5EF4-FFF2-40B4-BE49-F238E27FC236}">
                    <a16:creationId xmlns:a16="http://schemas.microsoft.com/office/drawing/2014/main" xmlns="" id="{844B13E9-5856-4628-8F42-E6DD135A5824}"/>
                  </a:ext>
                </a:extLst>
              </p:cNvPr>
              <p:cNvGrpSpPr/>
              <p:nvPr/>
            </p:nvGrpSpPr>
            <p:grpSpPr>
              <a:xfrm>
                <a:off x="4269803" y="5270740"/>
                <a:ext cx="965200" cy="730010"/>
                <a:chOff x="4269803" y="5270740"/>
                <a:chExt cx="965200" cy="730010"/>
              </a:xfrm>
            </p:grpSpPr>
            <p:sp>
              <p:nvSpPr>
                <p:cNvPr id="51" name="Rectangle 50">
                  <a:extLst>
                    <a:ext uri="{FF2B5EF4-FFF2-40B4-BE49-F238E27FC236}">
                      <a16:creationId xmlns:a16="http://schemas.microsoft.com/office/drawing/2014/main" xmlns="" id="{2E7B5C8D-B37E-4749-8110-BDD2E44D604F}"/>
                    </a:ext>
                  </a:extLst>
                </p:cNvPr>
                <p:cNvSpPr/>
                <p:nvPr/>
              </p:nvSpPr>
              <p:spPr bwMode="auto">
                <a:xfrm>
                  <a:off x="4269803" y="5515084"/>
                  <a:ext cx="965200" cy="485666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1000" b="0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rPr>
                    <a:t>Management</a:t>
                  </a:r>
                </a:p>
                <a:p>
                  <a:pPr marL="0" marR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lang="en-US" sz="1000" dirty="0">
                      <a:latin typeface="Arial" charset="0"/>
                    </a:rPr>
                    <a:t>Service</a:t>
                  </a:r>
                  <a:endParaRPr kumimoji="0" lang="en-US" sz="10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cxnSp>
              <p:nvCxnSpPr>
                <p:cNvPr id="55" name="Straight Connector 66">
                  <a:extLst>
                    <a:ext uri="{FF2B5EF4-FFF2-40B4-BE49-F238E27FC236}">
                      <a16:creationId xmlns:a16="http://schemas.microsoft.com/office/drawing/2014/main" xmlns="" id="{28CDDE32-6F00-4A6B-8114-15F4D1802EE7}"/>
                    </a:ext>
                  </a:extLst>
                </p:cNvPr>
                <p:cNvCxnSpPr>
                  <a:stCxn id="51" idx="0"/>
                </p:cNvCxnSpPr>
                <p:nvPr/>
              </p:nvCxnSpPr>
              <p:spPr bwMode="auto">
                <a:xfrm flipH="1" flipV="1">
                  <a:off x="4743450" y="5270740"/>
                  <a:ext cx="8953" cy="244344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oval" w="med" len="med"/>
                </a:ln>
                <a:effectLst/>
              </p:spPr>
            </p:cxnSp>
          </p:grpSp>
          <p:sp>
            <p:nvSpPr>
              <p:cNvPr id="46" name="TextBox 64">
                <a:extLst>
                  <a:ext uri="{FF2B5EF4-FFF2-40B4-BE49-F238E27FC236}">
                    <a16:creationId xmlns:a16="http://schemas.microsoft.com/office/drawing/2014/main" xmlns="" id="{BA6A4F4D-C3F2-4FF0-BF1A-31CF027214D1}"/>
                  </a:ext>
                </a:extLst>
              </p:cNvPr>
              <p:cNvSpPr txBox="1"/>
              <p:nvPr/>
            </p:nvSpPr>
            <p:spPr>
              <a:xfrm>
                <a:off x="4615875" y="5146691"/>
                <a:ext cx="152541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/>
                  <a:t>Service Interface</a:t>
                </a:r>
              </a:p>
            </p:txBody>
          </p:sp>
        </p:grpSp>
      </p:grpSp>
      <p:cxnSp>
        <p:nvCxnSpPr>
          <p:cNvPr id="71" name="Connecteur droit 70"/>
          <p:cNvCxnSpPr>
            <a:cxnSpLocks/>
          </p:cNvCxnSpPr>
          <p:nvPr/>
        </p:nvCxnSpPr>
        <p:spPr>
          <a:xfrm flipV="1">
            <a:off x="3309143" y="2830287"/>
            <a:ext cx="1969857" cy="2580556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cteur droit 33">
            <a:extLst>
              <a:ext uri="{FF2B5EF4-FFF2-40B4-BE49-F238E27FC236}">
                <a16:creationId xmlns:a16="http://schemas.microsoft.com/office/drawing/2014/main" xmlns="" id="{0B2BD40B-4C9D-48B4-87E5-21EBBFE9060B}"/>
              </a:ext>
            </a:extLst>
          </p:cNvPr>
          <p:cNvCxnSpPr>
            <a:cxnSpLocks/>
          </p:cNvCxnSpPr>
          <p:nvPr/>
        </p:nvCxnSpPr>
        <p:spPr>
          <a:xfrm flipH="1" flipV="1">
            <a:off x="5685504" y="2830287"/>
            <a:ext cx="2206769" cy="258899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onnecteur droit 33">
            <a:extLst>
              <a:ext uri="{FF2B5EF4-FFF2-40B4-BE49-F238E27FC236}">
                <a16:creationId xmlns:a16="http://schemas.microsoft.com/office/drawing/2014/main" xmlns="" id="{A4FEE183-42B5-4763-AE4C-D45D59C6EBB3}"/>
              </a:ext>
            </a:extLst>
          </p:cNvPr>
          <p:cNvCxnSpPr>
            <a:cxnSpLocks/>
          </p:cNvCxnSpPr>
          <p:nvPr/>
        </p:nvCxnSpPr>
        <p:spPr>
          <a:xfrm flipV="1">
            <a:off x="4833533" y="3781425"/>
            <a:ext cx="1262467" cy="161358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necteur droit 33">
            <a:extLst>
              <a:ext uri="{FF2B5EF4-FFF2-40B4-BE49-F238E27FC236}">
                <a16:creationId xmlns:a16="http://schemas.microsoft.com/office/drawing/2014/main" xmlns="" id="{2E6D335A-2B16-4E01-B995-553B33BF6DA9}"/>
              </a:ext>
            </a:extLst>
          </p:cNvPr>
          <p:cNvCxnSpPr>
            <a:cxnSpLocks/>
          </p:cNvCxnSpPr>
          <p:nvPr/>
        </p:nvCxnSpPr>
        <p:spPr>
          <a:xfrm flipH="1" flipV="1">
            <a:off x="6325497" y="3781425"/>
            <a:ext cx="69080" cy="162941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ZoneTexte 56"/>
          <p:cNvSpPr txBox="1">
            <a:spLocks noChangeArrowheads="1"/>
          </p:cNvSpPr>
          <p:nvPr/>
        </p:nvSpPr>
        <p:spPr bwMode="auto">
          <a:xfrm>
            <a:off x="2762667" y="1390149"/>
            <a:ext cx="278518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/>
            <a:r>
              <a:rPr lang="fr-FR" altLang="fr-FR" sz="1200" b="1" dirty="0">
                <a:solidFill>
                  <a:srgbClr val="000000"/>
                </a:solidFill>
                <a:latin typeface="Arial" charset="0"/>
              </a:rPr>
              <a:t>ONAP R3 (Casablanca) architecture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xmlns="" id="{6B37A467-7EC4-4760-A1E6-1F5C33A0A343}"/>
              </a:ext>
            </a:extLst>
          </p:cNvPr>
          <p:cNvSpPr/>
          <p:nvPr/>
        </p:nvSpPr>
        <p:spPr bwMode="auto">
          <a:xfrm>
            <a:off x="2725783" y="5250287"/>
            <a:ext cx="6409508" cy="1050653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5" name="AutoShape 14"/>
          <p:cNvSpPr>
            <a:spLocks noChangeArrowheads="1"/>
          </p:cNvSpPr>
          <p:nvPr/>
        </p:nvSpPr>
        <p:spPr bwMode="auto">
          <a:xfrm>
            <a:off x="-761" y="-1591"/>
            <a:ext cx="10101878" cy="445945"/>
          </a:xfrm>
          <a:prstGeom prst="homePlate">
            <a:avLst>
              <a:gd name="adj" fmla="val 91600"/>
            </a:avLst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en-US" sz="1050">
              <a:latin typeface="Arial" charset="0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1760" y="-1591"/>
            <a:ext cx="1746926" cy="445945"/>
          </a:xfrm>
          <a:prstGeom prst="rect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3GPP in a </a:t>
            </a:r>
            <a:r>
              <a:rPr lang="fr-FR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nutshell</a:t>
            </a:r>
            <a:endParaRPr lang="fr-FR" sz="105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1740874" y="-1591"/>
            <a:ext cx="1746926" cy="445945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fr-FR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3GPP Management Framework</a:t>
            </a:r>
          </a:p>
        </p:txBody>
      </p:sp>
      <p:sp>
        <p:nvSpPr>
          <p:cNvPr id="44" name="Rectangle 43"/>
          <p:cNvSpPr/>
          <p:nvPr/>
        </p:nvSpPr>
        <p:spPr bwMode="auto">
          <a:xfrm>
            <a:off x="3538845" y="9659"/>
            <a:ext cx="6166485" cy="434695"/>
          </a:xfrm>
          <a:prstGeom prst="rect">
            <a:avLst/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400" b="1" i="0" u="none" strike="noStrike" cap="none" normalizeH="0" baseline="0" dirty="0" err="1" smtClean="0">
                <a:ln>
                  <a:noFill/>
                </a:ln>
                <a:effectLst/>
                <a:latin typeface="Arial" charset="0"/>
              </a:rPr>
              <a:t>Integrating</a:t>
            </a:r>
            <a:r>
              <a:rPr kumimoji="0" lang="fr-FR" sz="14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</a:rPr>
              <a:t> 3GPP Management Framework </a:t>
            </a:r>
            <a:r>
              <a:rPr kumimoji="0" lang="fr-FR" sz="1400" b="1" i="0" u="none" strike="noStrike" cap="none" normalizeH="0" baseline="0" dirty="0" err="1" smtClean="0">
                <a:ln>
                  <a:noFill/>
                </a:ln>
                <a:effectLst/>
                <a:latin typeface="Arial" charset="0"/>
              </a:rPr>
              <a:t>with</a:t>
            </a:r>
            <a:r>
              <a:rPr kumimoji="0" lang="fr-FR" sz="14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</a:rPr>
              <a:t> ONAP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400" b="1" i="0" u="none" strike="noStrike" cap="none" normalizeH="0" baseline="0" dirty="0" err="1" smtClean="0">
                <a:ln>
                  <a:noFill/>
                </a:ln>
                <a:effectLst/>
                <a:latin typeface="Arial" charset="0"/>
              </a:rPr>
              <a:t>Positioning</a:t>
            </a:r>
            <a:r>
              <a:rPr kumimoji="0" lang="fr-FR" sz="14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 - </a:t>
            </a:r>
            <a:r>
              <a:rPr kumimoji="0" lang="fr-FR" sz="140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Fault</a:t>
            </a:r>
            <a:r>
              <a:rPr kumimoji="0" lang="fr-FR" sz="14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 &amp; Performance Management - </a:t>
            </a:r>
            <a:r>
              <a:rPr kumimoji="0" lang="fr-FR" sz="140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Provisioning</a:t>
            </a:r>
            <a:endParaRPr kumimoji="0" lang="fr-FR" sz="140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54271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600" dirty="0" smtClean="0"/>
              <a:t>ONAP DCAE collection </a:t>
            </a:r>
            <a:r>
              <a:rPr lang="fr-FR" sz="3600" dirty="0" err="1" smtClean="0"/>
              <a:t>framework</a:t>
            </a:r>
            <a:endParaRPr lang="fr-FR" sz="3600" dirty="0"/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647700" y="1454150"/>
            <a:ext cx="11183938" cy="3913497"/>
          </a:xfrm>
        </p:spPr>
        <p:txBody>
          <a:bodyPr/>
          <a:lstStyle/>
          <a:p>
            <a:r>
              <a:rPr lang="en-GB" sz="2400" dirty="0" smtClean="0"/>
              <a:t>Aims </a:t>
            </a:r>
            <a:r>
              <a:rPr lang="en-GB" sz="2400" dirty="0"/>
              <a:t>at collecting all sorts of events from </a:t>
            </a:r>
            <a:r>
              <a:rPr lang="en-GB" sz="2400" dirty="0" err="1" smtClean="0"/>
              <a:t>xNFs</a:t>
            </a:r>
            <a:r>
              <a:rPr lang="en-GB" sz="2400" dirty="0" smtClean="0"/>
              <a:t> (but not only)</a:t>
            </a:r>
            <a:endParaRPr lang="fr-FR" sz="2400" dirty="0"/>
          </a:p>
          <a:p>
            <a:r>
              <a:rPr lang="en-GB" sz="2400" dirty="0"/>
              <a:t>In ONAP R1 and </a:t>
            </a:r>
            <a:r>
              <a:rPr lang="en-GB" sz="2400" dirty="0" smtClean="0"/>
              <a:t>R2:</a:t>
            </a:r>
            <a:endParaRPr lang="fr-FR" sz="2400" dirty="0"/>
          </a:p>
          <a:p>
            <a:pPr lvl="1"/>
            <a:r>
              <a:rPr lang="en-GB" sz="1900" dirty="0" smtClean="0"/>
              <a:t>VES </a:t>
            </a:r>
            <a:r>
              <a:rPr lang="en-GB" sz="1900" dirty="0"/>
              <a:t>(VNF Event Stream) Collector, via REST / HTTPS / JSON </a:t>
            </a:r>
            <a:r>
              <a:rPr lang="en-GB" sz="1900" dirty="0" smtClean="0"/>
              <a:t>API</a:t>
            </a:r>
            <a:endParaRPr lang="fr-FR" sz="1900" dirty="0"/>
          </a:p>
          <a:p>
            <a:pPr lvl="1"/>
            <a:r>
              <a:rPr lang="en-GB" sz="1900" dirty="0" smtClean="0"/>
              <a:t>SNMP </a:t>
            </a:r>
            <a:r>
              <a:rPr lang="en-GB" sz="1900" dirty="0"/>
              <a:t>Trap Collector, via </a:t>
            </a:r>
            <a:r>
              <a:rPr lang="en-GB" sz="1900" dirty="0" smtClean="0"/>
              <a:t>SNMP</a:t>
            </a:r>
            <a:endParaRPr lang="fr-FR" sz="1900" dirty="0"/>
          </a:p>
          <a:p>
            <a:r>
              <a:rPr lang="en-GB" sz="2400" dirty="0"/>
              <a:t>In ONAP </a:t>
            </a:r>
            <a:r>
              <a:rPr lang="en-GB" sz="2400" dirty="0" smtClean="0"/>
              <a:t>R3:</a:t>
            </a:r>
            <a:endParaRPr lang="fr-FR" sz="2400" dirty="0"/>
          </a:p>
          <a:p>
            <a:pPr lvl="1"/>
            <a:r>
              <a:rPr lang="en-GB" sz="1900" dirty="0" smtClean="0"/>
              <a:t>Data File </a:t>
            </a:r>
            <a:r>
              <a:rPr lang="en-GB" sz="1900" dirty="0"/>
              <a:t>Collector, to support Bulk PM, to support 3GPP bulk data file </a:t>
            </a:r>
            <a:r>
              <a:rPr lang="en-GB" sz="1900" dirty="0" smtClean="0"/>
              <a:t>collection</a:t>
            </a:r>
            <a:endParaRPr lang="fr-FR" sz="1900" dirty="0"/>
          </a:p>
          <a:p>
            <a:pPr lvl="1"/>
            <a:r>
              <a:rPr lang="en-GB" sz="1900" dirty="0" smtClean="0"/>
              <a:t>VES-HV </a:t>
            </a:r>
            <a:r>
              <a:rPr lang="en-GB" sz="1900" dirty="0"/>
              <a:t>(High-Volume) Collector, to support Real-Time Performance Measurement (RTPM), using Google Protocol Buffer (GPB</a:t>
            </a:r>
            <a:r>
              <a:rPr lang="en-GB" sz="1900" dirty="0" smtClean="0"/>
              <a:t>)</a:t>
            </a:r>
            <a:endParaRPr lang="fr-FR" sz="1900" dirty="0"/>
          </a:p>
          <a:p>
            <a:endParaRPr lang="fr-FR" sz="2400" b="1" dirty="0"/>
          </a:p>
        </p:txBody>
      </p:sp>
      <p:sp>
        <p:nvSpPr>
          <p:cNvPr id="4" name="AutoShape 14"/>
          <p:cNvSpPr>
            <a:spLocks noChangeArrowheads="1"/>
          </p:cNvSpPr>
          <p:nvPr/>
        </p:nvSpPr>
        <p:spPr bwMode="auto">
          <a:xfrm>
            <a:off x="-761" y="-1591"/>
            <a:ext cx="10101878" cy="445945"/>
          </a:xfrm>
          <a:prstGeom prst="homePlate">
            <a:avLst>
              <a:gd name="adj" fmla="val 91600"/>
            </a:avLst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en-US" sz="1050">
              <a:latin typeface="Arial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1760" y="-1591"/>
            <a:ext cx="1746926" cy="445945"/>
          </a:xfrm>
          <a:prstGeom prst="rect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3GPP in a </a:t>
            </a:r>
            <a:r>
              <a:rPr lang="fr-FR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nutshell</a:t>
            </a:r>
            <a:endParaRPr lang="fr-FR" sz="105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1740874" y="-1591"/>
            <a:ext cx="1746926" cy="445945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fr-FR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3GPP Management Framework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3538845" y="9659"/>
            <a:ext cx="6166485" cy="434695"/>
          </a:xfrm>
          <a:prstGeom prst="rect">
            <a:avLst/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400" b="1" i="0" u="none" strike="noStrike" cap="none" normalizeH="0" baseline="0" dirty="0" err="1" smtClean="0">
                <a:ln>
                  <a:noFill/>
                </a:ln>
                <a:effectLst/>
                <a:latin typeface="Arial" charset="0"/>
              </a:rPr>
              <a:t>Integrating</a:t>
            </a:r>
            <a:r>
              <a:rPr kumimoji="0" lang="fr-FR" sz="14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</a:rPr>
              <a:t> 3GPP Management Framework </a:t>
            </a:r>
            <a:r>
              <a:rPr kumimoji="0" lang="fr-FR" sz="1400" b="1" i="0" u="none" strike="noStrike" cap="none" normalizeH="0" baseline="0" dirty="0" err="1" smtClean="0">
                <a:ln>
                  <a:noFill/>
                </a:ln>
                <a:effectLst/>
                <a:latin typeface="Arial" charset="0"/>
              </a:rPr>
              <a:t>with</a:t>
            </a:r>
            <a:r>
              <a:rPr kumimoji="0" lang="fr-FR" sz="14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</a:rPr>
              <a:t> ONAP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Positioning</a:t>
            </a:r>
            <a:r>
              <a:rPr kumimoji="0" lang="fr-FR" sz="14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 - </a:t>
            </a:r>
            <a:r>
              <a:rPr kumimoji="0" lang="fr-FR" sz="1400" b="1" i="0" u="none" strike="noStrike" cap="none" normalizeH="0" baseline="0" dirty="0" err="1" smtClean="0">
                <a:ln>
                  <a:noFill/>
                </a:ln>
                <a:effectLst/>
                <a:latin typeface="Arial" charset="0"/>
              </a:rPr>
              <a:t>Fault</a:t>
            </a:r>
            <a:r>
              <a:rPr kumimoji="0" lang="fr-FR" sz="14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</a:rPr>
              <a:t> &amp; Performance Management</a:t>
            </a:r>
            <a:r>
              <a:rPr kumimoji="0" lang="fr-FR" sz="14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 - </a:t>
            </a:r>
            <a:r>
              <a:rPr kumimoji="0" lang="fr-FR" sz="140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Provisioning</a:t>
            </a:r>
            <a:endParaRPr kumimoji="0" lang="fr-FR" sz="140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4768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600" dirty="0" smtClean="0"/>
              <a:t>How 3GPP </a:t>
            </a:r>
            <a:r>
              <a:rPr lang="fr-FR" sz="3600" dirty="0" err="1" smtClean="0"/>
              <a:t>will</a:t>
            </a:r>
            <a:r>
              <a:rPr lang="fr-FR" sz="3600" dirty="0" smtClean="0"/>
              <a:t> </a:t>
            </a:r>
            <a:r>
              <a:rPr lang="fr-FR" sz="3600" dirty="0" err="1" smtClean="0"/>
              <a:t>adapt</a:t>
            </a:r>
            <a:r>
              <a:rPr lang="fr-FR" sz="3600" dirty="0" smtClean="0"/>
              <a:t> to ONAP </a:t>
            </a:r>
            <a:r>
              <a:rPr lang="fr-FR" sz="3600" dirty="0" smtClean="0"/>
              <a:t>DCAE Collectors</a:t>
            </a:r>
            <a:endParaRPr lang="fr-FR" sz="3600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6737314"/>
              </p:ext>
            </p:extLst>
          </p:nvPr>
        </p:nvGraphicFramePr>
        <p:xfrm>
          <a:off x="451260" y="1345726"/>
          <a:ext cx="11281560" cy="28866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93821"/>
                <a:gridCol w="5027219"/>
                <a:gridCol w="3760520"/>
              </a:tblGrid>
              <a:tr h="46136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3GPP </a:t>
                      </a:r>
                      <a:r>
                        <a:rPr lang="en-GB" sz="1800" dirty="0" smtClean="0">
                          <a:effectLst/>
                        </a:rPr>
                        <a:t>Performance Assurance services</a:t>
                      </a:r>
                      <a:endParaRPr lang="fr-FR" sz="18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Candidate </a:t>
                      </a:r>
                      <a:r>
                        <a:rPr lang="en-GB" sz="1800" dirty="0" smtClean="0">
                          <a:effectLst/>
                        </a:rPr>
                        <a:t>consumers in </a:t>
                      </a:r>
                      <a:r>
                        <a:rPr lang="en-GB" sz="1800" dirty="0">
                          <a:effectLst/>
                        </a:rPr>
                        <a:t>ONAP R3</a:t>
                      </a:r>
                      <a:endParaRPr lang="fr-FR" sz="18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Candidate 3GPP Rel-16 solution sets</a:t>
                      </a:r>
                      <a:endParaRPr lang="fr-FR" sz="18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61364">
                <a:tc rowSpan="2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Performance</a:t>
                      </a:r>
                      <a:r>
                        <a:rPr lang="en-GB" sz="1800" baseline="0" dirty="0" smtClean="0">
                          <a:effectLst/>
                        </a:rPr>
                        <a:t> d</a:t>
                      </a:r>
                      <a:r>
                        <a:rPr lang="en-GB" sz="1800" dirty="0" smtClean="0">
                          <a:effectLst/>
                        </a:rPr>
                        <a:t>ata file reporting services</a:t>
                      </a:r>
                      <a:endParaRPr lang="fr-FR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VES JSON Collector (for </a:t>
                      </a:r>
                      <a:r>
                        <a:rPr lang="en-GB" sz="1800" dirty="0" err="1">
                          <a:effectLst/>
                        </a:rPr>
                        <a:t>FileReady</a:t>
                      </a:r>
                      <a:r>
                        <a:rPr lang="en-GB" sz="1800" dirty="0">
                          <a:effectLst/>
                        </a:rPr>
                        <a:t> notification)</a:t>
                      </a:r>
                      <a:endParaRPr lang="fr-FR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Protocol: </a:t>
                      </a:r>
                      <a:r>
                        <a:rPr lang="en-GB" sz="1800" dirty="0" smtClean="0">
                          <a:effectLst/>
                        </a:rPr>
                        <a:t>REST</a:t>
                      </a:r>
                      <a:endParaRPr lang="fr-FR" sz="18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Payload: JSON</a:t>
                      </a:r>
                      <a:endParaRPr lang="fr-FR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61364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Data File </a:t>
                      </a:r>
                      <a:r>
                        <a:rPr lang="en-GB" sz="1800" dirty="0">
                          <a:effectLst/>
                        </a:rPr>
                        <a:t>Collector (for PM file upload)</a:t>
                      </a:r>
                      <a:endParaRPr lang="fr-FR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Protocol: </a:t>
                      </a:r>
                      <a:r>
                        <a:rPr lang="en-GB" sz="1800" dirty="0" smtClean="0">
                          <a:effectLst/>
                        </a:rPr>
                        <a:t>FTP</a:t>
                      </a:r>
                      <a:endParaRPr lang="fr-FR" sz="18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File content: XML</a:t>
                      </a:r>
                      <a:endParaRPr lang="fr-FR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61364">
                <a:tc rowSpan="2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Performance data streaming services</a:t>
                      </a:r>
                      <a:endParaRPr lang="fr-FR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VES JSON Collector for low-medium volume PM</a:t>
                      </a:r>
                      <a:endParaRPr lang="fr-FR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Protocol: </a:t>
                      </a:r>
                      <a:r>
                        <a:rPr lang="en-GB" sz="1800" dirty="0" smtClean="0">
                          <a:effectLst/>
                        </a:rPr>
                        <a:t>REST</a:t>
                      </a:r>
                      <a:endParaRPr lang="fr-FR" sz="18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Payload: JSON</a:t>
                      </a:r>
                      <a:endParaRPr lang="fr-FR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92047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HV </a:t>
                      </a:r>
                      <a:r>
                        <a:rPr lang="en-GB" sz="1800" dirty="0">
                          <a:effectLst/>
                        </a:rPr>
                        <a:t>Collector for real-time (less than 1 minute) high volume </a:t>
                      </a:r>
                      <a:r>
                        <a:rPr lang="en-GB" sz="1800" dirty="0" smtClean="0">
                          <a:effectLst/>
                        </a:rPr>
                        <a:t>PM (TCP, </a:t>
                      </a: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GPB</a:t>
                      </a:r>
                      <a:r>
                        <a:rPr lang="en-GB" sz="1800" dirty="0" smtClean="0">
                          <a:effectLst/>
                        </a:rPr>
                        <a:t>)</a:t>
                      </a:r>
                      <a:endParaRPr lang="fr-FR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Protocol: </a:t>
                      </a:r>
                      <a:r>
                        <a:rPr lang="en-GB" sz="1800" dirty="0" smtClean="0">
                          <a:effectLst/>
                        </a:rPr>
                        <a:t>TCP</a:t>
                      </a:r>
                      <a:endParaRPr lang="fr-FR" sz="18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Payload: 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ASN.1 </a:t>
                      </a: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Binary (TBC)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6585365"/>
              </p:ext>
            </p:extLst>
          </p:nvPr>
        </p:nvGraphicFramePr>
        <p:xfrm>
          <a:off x="439387" y="4544043"/>
          <a:ext cx="11317185" cy="170721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50857"/>
                <a:gridCol w="5093933"/>
                <a:gridCol w="3772395"/>
              </a:tblGrid>
              <a:tr h="37754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3GPP </a:t>
                      </a:r>
                      <a:r>
                        <a:rPr lang="en-GB" sz="1800" dirty="0" smtClean="0">
                          <a:effectLst/>
                        </a:rPr>
                        <a:t>Fault Supervision services</a:t>
                      </a:r>
                      <a:endParaRPr lang="fr-FR" sz="18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Candidate </a:t>
                      </a:r>
                      <a:r>
                        <a:rPr lang="en-GB" sz="1800" dirty="0" smtClean="0">
                          <a:effectLst/>
                        </a:rPr>
                        <a:t>consumers in </a:t>
                      </a:r>
                      <a:r>
                        <a:rPr lang="en-GB" sz="1800" dirty="0">
                          <a:effectLst/>
                        </a:rPr>
                        <a:t>ONAP R3</a:t>
                      </a:r>
                      <a:endParaRPr lang="fr-FR" sz="18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Candidate 3GPP Rel-16 solution sets</a:t>
                      </a:r>
                      <a:endParaRPr lang="fr-FR" sz="18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66318">
                <a:tc rowSpan="2">
                  <a:txBody>
                    <a:bodyPr/>
                    <a:lstStyle/>
                    <a:p>
                      <a:pPr marL="0" marR="0" indent="0" algn="l" defTabSz="121917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 smtClean="0">
                          <a:effectLst/>
                        </a:rPr>
                        <a:t>Fault supervision data report services</a:t>
                      </a:r>
                      <a:endParaRPr lang="fr-FR" sz="1800" b="1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VES JSON Collector for alarm notifications under normal conditions</a:t>
                      </a:r>
                      <a:endParaRPr lang="fr-FR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Protocol: </a:t>
                      </a:r>
                      <a:r>
                        <a:rPr lang="en-GB" sz="1800" dirty="0" smtClean="0">
                          <a:effectLst/>
                        </a:rPr>
                        <a:t>REST</a:t>
                      </a:r>
                      <a:endParaRPr lang="fr-FR" sz="18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Payload: JSON</a:t>
                      </a:r>
                      <a:endParaRPr lang="fr-FR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92253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HV </a:t>
                      </a:r>
                      <a:r>
                        <a:rPr lang="en-GB" sz="1800" dirty="0">
                          <a:effectLst/>
                        </a:rPr>
                        <a:t>Collector for alarm notifications under alarm flooding conditions</a:t>
                      </a:r>
                      <a:endParaRPr lang="fr-FR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Protocol: </a:t>
                      </a:r>
                      <a:r>
                        <a:rPr lang="en-GB" sz="1800" dirty="0" smtClean="0">
                          <a:effectLst/>
                        </a:rPr>
                        <a:t>TCP</a:t>
                      </a:r>
                      <a:endParaRPr lang="fr-FR" sz="18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Payload: ASN.1 </a:t>
                      </a:r>
                      <a:r>
                        <a:rPr lang="en-GB" sz="1800" dirty="0" smtClean="0">
                          <a:effectLst/>
                        </a:rPr>
                        <a:t>Binary (TBC)</a:t>
                      </a:r>
                      <a:endParaRPr lang="fr-FR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AutoShape 14"/>
          <p:cNvSpPr>
            <a:spLocks noChangeArrowheads="1"/>
          </p:cNvSpPr>
          <p:nvPr/>
        </p:nvSpPr>
        <p:spPr bwMode="auto">
          <a:xfrm>
            <a:off x="-761" y="-1591"/>
            <a:ext cx="10101878" cy="445945"/>
          </a:xfrm>
          <a:prstGeom prst="homePlate">
            <a:avLst>
              <a:gd name="adj" fmla="val 91600"/>
            </a:avLst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en-US" sz="1050">
              <a:latin typeface="Arial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1760" y="-1591"/>
            <a:ext cx="1746926" cy="445945"/>
          </a:xfrm>
          <a:prstGeom prst="rect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3GPP in a </a:t>
            </a:r>
            <a:r>
              <a:rPr lang="fr-FR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nutshell</a:t>
            </a:r>
            <a:endParaRPr lang="fr-FR" sz="105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1740874" y="-1591"/>
            <a:ext cx="1746926" cy="445945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fr-FR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3GPP Management Framework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3538845" y="9659"/>
            <a:ext cx="6166485" cy="434695"/>
          </a:xfrm>
          <a:prstGeom prst="rect">
            <a:avLst/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400" b="1" i="0" u="none" strike="noStrike" cap="none" normalizeH="0" baseline="0" dirty="0" err="1" smtClean="0">
                <a:ln>
                  <a:noFill/>
                </a:ln>
                <a:effectLst/>
                <a:latin typeface="Arial" charset="0"/>
              </a:rPr>
              <a:t>Integrating</a:t>
            </a:r>
            <a:r>
              <a:rPr kumimoji="0" lang="fr-FR" sz="14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</a:rPr>
              <a:t> 3GPP Management Framework </a:t>
            </a:r>
            <a:r>
              <a:rPr kumimoji="0" lang="fr-FR" sz="1400" b="1" i="0" u="none" strike="noStrike" cap="none" normalizeH="0" baseline="0" dirty="0" err="1" smtClean="0">
                <a:ln>
                  <a:noFill/>
                </a:ln>
                <a:effectLst/>
                <a:latin typeface="Arial" charset="0"/>
              </a:rPr>
              <a:t>with</a:t>
            </a:r>
            <a:r>
              <a:rPr kumimoji="0" lang="fr-FR" sz="14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</a:rPr>
              <a:t> ONAP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Positioning</a:t>
            </a:r>
            <a:r>
              <a:rPr kumimoji="0" lang="fr-FR" sz="14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 - </a:t>
            </a:r>
            <a:r>
              <a:rPr kumimoji="0" lang="fr-FR" sz="1400" b="1" i="0" u="none" strike="noStrike" cap="none" normalizeH="0" baseline="0" dirty="0" err="1" smtClean="0">
                <a:ln>
                  <a:noFill/>
                </a:ln>
                <a:effectLst/>
                <a:latin typeface="Arial" charset="0"/>
              </a:rPr>
              <a:t>Fault</a:t>
            </a:r>
            <a:r>
              <a:rPr kumimoji="0" lang="fr-FR" sz="14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</a:rPr>
              <a:t> &amp; Performance Management</a:t>
            </a:r>
            <a:r>
              <a:rPr kumimoji="0" lang="fr-FR" sz="14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 - </a:t>
            </a:r>
            <a:r>
              <a:rPr kumimoji="0" lang="fr-FR" sz="140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Provisioning</a:t>
            </a:r>
            <a:endParaRPr kumimoji="0" lang="fr-FR" sz="140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17211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600" dirty="0" err="1" smtClean="0"/>
              <a:t>Subscribe</a:t>
            </a:r>
            <a:r>
              <a:rPr lang="fr-FR" sz="3600" dirty="0" smtClean="0"/>
              <a:t> vs. No </a:t>
            </a:r>
            <a:r>
              <a:rPr lang="fr-FR" sz="3600" dirty="0" err="1" smtClean="0"/>
              <a:t>Subscribe</a:t>
            </a:r>
            <a:r>
              <a:rPr lang="fr-FR" sz="3600" dirty="0" smtClean="0"/>
              <a:t> to 3GPP </a:t>
            </a:r>
            <a:r>
              <a:rPr lang="fr-FR" sz="3600" dirty="0" err="1" smtClean="0"/>
              <a:t>events</a:t>
            </a:r>
            <a:endParaRPr lang="fr-FR" sz="3600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3856338"/>
              </p:ext>
            </p:extLst>
          </p:nvPr>
        </p:nvGraphicFramePr>
        <p:xfrm>
          <a:off x="291439" y="1418524"/>
          <a:ext cx="11619511" cy="1925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6874"/>
                <a:gridCol w="3989361"/>
                <a:gridCol w="377327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ONAP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3GPP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err="1" smtClean="0"/>
                        <a:t>Proposed</a:t>
                      </a:r>
                      <a:r>
                        <a:rPr lang="fr-FR" sz="1600" dirty="0" smtClean="0"/>
                        <a:t> action</a:t>
                      </a:r>
                      <a:endParaRPr lang="fr-FR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DCAE Collectors as </a:t>
                      </a:r>
                      <a:r>
                        <a:rPr lang="fr-FR" sz="1600" dirty="0" err="1" smtClean="0"/>
                        <a:t>recipients</a:t>
                      </a:r>
                      <a:r>
                        <a:rPr lang="fr-FR" sz="1600" dirty="0" smtClean="0"/>
                        <a:t> of </a:t>
                      </a:r>
                      <a:r>
                        <a:rPr lang="fr-FR" sz="1600" dirty="0" err="1" smtClean="0"/>
                        <a:t>any</a:t>
                      </a:r>
                      <a:r>
                        <a:rPr lang="fr-FR" sz="1600" dirty="0" smtClean="0"/>
                        <a:t> sorts of </a:t>
                      </a:r>
                      <a:r>
                        <a:rPr lang="fr-FR" sz="1600" dirty="0" err="1" smtClean="0"/>
                        <a:t>events</a:t>
                      </a:r>
                      <a:r>
                        <a:rPr lang="fr-FR" sz="1600" dirty="0" smtClean="0"/>
                        <a:t> </a:t>
                      </a:r>
                      <a:r>
                        <a:rPr lang="fr-FR" sz="1600" dirty="0" err="1" smtClean="0"/>
                        <a:t>from</a:t>
                      </a:r>
                      <a:r>
                        <a:rPr lang="fr-FR" sz="1600" dirty="0" smtClean="0"/>
                        <a:t> 5G </a:t>
                      </a:r>
                      <a:r>
                        <a:rPr lang="fr-FR" sz="1600" dirty="0" err="1" smtClean="0"/>
                        <a:t>xNFs</a:t>
                      </a:r>
                      <a:r>
                        <a:rPr lang="fr-FR" sz="1600" dirty="0" smtClean="0"/>
                        <a:t>.</a:t>
                      </a:r>
                    </a:p>
                    <a:p>
                      <a:endParaRPr lang="fr-FR" sz="1600" dirty="0" smtClean="0"/>
                    </a:p>
                    <a:p>
                      <a:endParaRPr lang="fr-FR" sz="1600" dirty="0" smtClean="0"/>
                    </a:p>
                    <a:p>
                      <a:r>
                        <a:rPr lang="fr-FR" sz="1600" baseline="0" dirty="0" err="1" smtClean="0"/>
                        <a:t>Address</a:t>
                      </a:r>
                      <a:r>
                        <a:rPr lang="fr-FR" sz="1600" baseline="0" dirty="0" smtClean="0"/>
                        <a:t> of </a:t>
                      </a:r>
                      <a:r>
                        <a:rPr lang="fr-FR" sz="1600" dirty="0" smtClean="0"/>
                        <a:t>DCAE Collectors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configured</a:t>
                      </a:r>
                      <a:r>
                        <a:rPr lang="fr-FR" sz="1600" baseline="0" dirty="0" smtClean="0"/>
                        <a:t> at </a:t>
                      </a:r>
                      <a:r>
                        <a:rPr lang="fr-FR" sz="1600" baseline="0" dirty="0" err="1" smtClean="0"/>
                        <a:t>xNF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instantiation</a:t>
                      </a:r>
                      <a:r>
                        <a:rPr lang="fr-FR" sz="1600" baseline="0" dirty="0" smtClean="0"/>
                        <a:t> time and/or </a:t>
                      </a:r>
                      <a:r>
                        <a:rPr lang="fr-FR" sz="1600" baseline="0" dirty="0" err="1" smtClean="0"/>
                        <a:t>later</a:t>
                      </a:r>
                      <a:r>
                        <a:rPr lang="fr-FR" sz="1600" baseline="0" dirty="0" smtClean="0"/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 err="1" smtClean="0"/>
                        <a:t>Based</a:t>
                      </a:r>
                      <a:r>
                        <a:rPr lang="fr-FR" sz="1600" dirty="0" smtClean="0"/>
                        <a:t> on </a:t>
                      </a:r>
                      <a:r>
                        <a:rPr lang="fr-FR" sz="1600" dirty="0" err="1" smtClean="0"/>
                        <a:t>Subscribe</a:t>
                      </a:r>
                      <a:r>
                        <a:rPr lang="fr-FR" sz="1600" dirty="0" smtClean="0"/>
                        <a:t> / </a:t>
                      </a:r>
                      <a:r>
                        <a:rPr lang="fr-FR" sz="1600" dirty="0" err="1" smtClean="0"/>
                        <a:t>Notify</a:t>
                      </a:r>
                      <a:r>
                        <a:rPr lang="fr-FR" sz="1600" dirty="0" smtClean="0"/>
                        <a:t> </a:t>
                      </a:r>
                      <a:r>
                        <a:rPr lang="fr-FR" sz="1600" dirty="0" err="1" smtClean="0"/>
                        <a:t>paradigm</a:t>
                      </a:r>
                      <a:r>
                        <a:rPr lang="fr-FR" sz="1600" dirty="0" smtClean="0"/>
                        <a:t> and </a:t>
                      </a:r>
                      <a:r>
                        <a:rPr lang="fr-FR" sz="1600" dirty="0" err="1" smtClean="0"/>
                        <a:t>filtering</a:t>
                      </a:r>
                      <a:r>
                        <a:rPr lang="fr-FR" sz="1600" dirty="0" smtClean="0"/>
                        <a:t> conditions.</a:t>
                      </a:r>
                    </a:p>
                    <a:p>
                      <a:endParaRPr lang="fr-FR" sz="1600" dirty="0" smtClean="0"/>
                    </a:p>
                    <a:p>
                      <a:r>
                        <a:rPr lang="fr-FR" sz="1600" dirty="0" smtClean="0"/>
                        <a:t>N-to-M </a:t>
                      </a:r>
                      <a:r>
                        <a:rPr lang="fr-FR" sz="1600" dirty="0" err="1" smtClean="0"/>
                        <a:t>relationship</a:t>
                      </a:r>
                      <a:r>
                        <a:rPr lang="fr-FR" sz="1600" dirty="0" smtClean="0"/>
                        <a:t> b/w notification </a:t>
                      </a:r>
                      <a:r>
                        <a:rPr lang="fr-FR" sz="1600" dirty="0" err="1" smtClean="0"/>
                        <a:t>emitters</a:t>
                      </a:r>
                      <a:r>
                        <a:rPr lang="fr-FR" sz="1600" dirty="0" smtClean="0"/>
                        <a:t> and </a:t>
                      </a:r>
                      <a:r>
                        <a:rPr lang="fr-FR" sz="1600" dirty="0" err="1" smtClean="0"/>
                        <a:t>recipients</a:t>
                      </a:r>
                      <a:r>
                        <a:rPr lang="fr-FR" sz="1600" dirty="0" smtClean="0"/>
                        <a:t>.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u="sng" dirty="0" smtClean="0"/>
                        <a:t>AI 3GPP</a:t>
                      </a:r>
                      <a:r>
                        <a:rPr lang="fr-FR" sz="1600" dirty="0" smtClean="0"/>
                        <a:t>: </a:t>
                      </a:r>
                      <a:r>
                        <a:rPr lang="fr-FR" sz="1600" dirty="0" err="1" smtClean="0"/>
                        <a:t>Specify</a:t>
                      </a:r>
                      <a:r>
                        <a:rPr lang="fr-FR" sz="1600" dirty="0" smtClean="0"/>
                        <a:t> a solution to model the association </a:t>
                      </a:r>
                      <a:r>
                        <a:rPr lang="fr-FR" sz="1600" dirty="0" err="1" smtClean="0"/>
                        <a:t>between</a:t>
                      </a:r>
                      <a:r>
                        <a:rPr lang="fr-FR" sz="1600" dirty="0" smtClean="0"/>
                        <a:t> 5G NRM IOC instances and the </a:t>
                      </a:r>
                      <a:r>
                        <a:rPr lang="fr-FR" sz="1600" dirty="0" err="1" smtClean="0"/>
                        <a:t>address</a:t>
                      </a:r>
                      <a:r>
                        <a:rPr lang="fr-FR" sz="1600" dirty="0" smtClean="0"/>
                        <a:t>(es) of ‘notification </a:t>
                      </a:r>
                      <a:r>
                        <a:rPr lang="fr-FR" sz="1600" dirty="0" err="1" smtClean="0"/>
                        <a:t>consumers</a:t>
                      </a:r>
                      <a:r>
                        <a:rPr lang="fr-FR" sz="1600" dirty="0" smtClean="0"/>
                        <a:t>’</a:t>
                      </a:r>
                      <a:r>
                        <a:rPr lang="fr-FR" sz="1600" baseline="0" dirty="0" smtClean="0"/>
                        <a:t>, configurable via ‘NF </a:t>
                      </a:r>
                      <a:r>
                        <a:rPr lang="fr-FR" sz="1600" baseline="0" dirty="0" err="1" smtClean="0"/>
                        <a:t>Provisioning</a:t>
                      </a:r>
                      <a:r>
                        <a:rPr lang="fr-FR" sz="1600" baseline="0" dirty="0" smtClean="0"/>
                        <a:t> Management Service’.</a:t>
                      </a:r>
                    </a:p>
                    <a:p>
                      <a:endParaRPr lang="fr-FR" sz="1600" baseline="0" dirty="0" smtClean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2448351"/>
              </p:ext>
            </p:extLst>
          </p:nvPr>
        </p:nvGraphicFramePr>
        <p:xfrm>
          <a:off x="4953711" y="4122851"/>
          <a:ext cx="6957396" cy="2164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9349"/>
                <a:gridCol w="1739349"/>
                <a:gridCol w="1739349"/>
                <a:gridCol w="1739349"/>
              </a:tblGrid>
              <a:tr h="339580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Type of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event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JSON VES Collectors’ address list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HV VES Collectors’ address list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Data File Collectors’ address list</a:t>
                      </a:r>
                      <a:endParaRPr lang="fr-FR" sz="1600" dirty="0"/>
                    </a:p>
                  </a:txBody>
                  <a:tcPr/>
                </a:tc>
              </a:tr>
              <a:tr h="275437"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‘</a:t>
                      </a:r>
                      <a:r>
                        <a:rPr lang="fr-FR" sz="1600" dirty="0" err="1" smtClean="0"/>
                        <a:t>fault</a:t>
                      </a:r>
                      <a:r>
                        <a:rPr lang="fr-FR" sz="1600" dirty="0" smtClean="0"/>
                        <a:t>’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{VES Coll#1 IP@}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</a:tr>
              <a:tr h="275437"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‘</a:t>
                      </a:r>
                      <a:r>
                        <a:rPr lang="fr-FR" sz="1600" dirty="0" err="1" smtClean="0"/>
                        <a:t>measurement</a:t>
                      </a:r>
                      <a:r>
                        <a:rPr lang="fr-FR" sz="1600" dirty="0" smtClean="0"/>
                        <a:t>’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/>
                        <a:t>{VES Coll#1 IP@}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/>
                        <a:t>{HV Coll#1 IP@}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</a:tr>
              <a:tr h="275437"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‘</a:t>
                      </a:r>
                      <a:r>
                        <a:rPr lang="fr-FR" sz="1600" dirty="0" err="1" smtClean="0"/>
                        <a:t>heartbeat</a:t>
                      </a:r>
                      <a:r>
                        <a:rPr lang="fr-FR" sz="1600" dirty="0" smtClean="0"/>
                        <a:t>’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/>
                        <a:t>{VES Coll#1 IP@}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dirty="0" smtClean="0"/>
                    </a:p>
                  </a:txBody>
                  <a:tcPr/>
                </a:tc>
              </a:tr>
              <a:tr h="275437"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…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Rectangle à coins arrondis 6"/>
          <p:cNvSpPr/>
          <p:nvPr/>
        </p:nvSpPr>
        <p:spPr bwMode="auto">
          <a:xfrm>
            <a:off x="4827197" y="4013860"/>
            <a:ext cx="7210424" cy="2339440"/>
          </a:xfrm>
          <a:prstGeom prst="wedgeRoundRectCallout">
            <a:avLst>
              <a:gd name="adj1" fmla="val 18204"/>
              <a:gd name="adj2" fmla="val -77414"/>
              <a:gd name="adj3" fmla="val 16667"/>
            </a:avLst>
          </a:prstGeom>
          <a:noFill/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AutoShape 14"/>
          <p:cNvSpPr>
            <a:spLocks noChangeArrowheads="1"/>
          </p:cNvSpPr>
          <p:nvPr/>
        </p:nvSpPr>
        <p:spPr bwMode="auto">
          <a:xfrm>
            <a:off x="-761" y="-1591"/>
            <a:ext cx="10101878" cy="445945"/>
          </a:xfrm>
          <a:prstGeom prst="homePlate">
            <a:avLst>
              <a:gd name="adj" fmla="val 91600"/>
            </a:avLst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en-US" sz="1050"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1760" y="-1591"/>
            <a:ext cx="1746926" cy="445945"/>
          </a:xfrm>
          <a:prstGeom prst="rect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3GPP in a </a:t>
            </a:r>
            <a:r>
              <a:rPr lang="fr-FR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nutshell</a:t>
            </a:r>
            <a:endParaRPr lang="fr-FR" sz="105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1740874" y="-1591"/>
            <a:ext cx="1746926" cy="445945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fr-FR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3GPP Management Framework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3538845" y="9659"/>
            <a:ext cx="6166485" cy="434695"/>
          </a:xfrm>
          <a:prstGeom prst="rect">
            <a:avLst/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400" b="1" i="0" u="none" strike="noStrike" cap="none" normalizeH="0" baseline="0" dirty="0" err="1" smtClean="0">
                <a:ln>
                  <a:noFill/>
                </a:ln>
                <a:effectLst/>
                <a:latin typeface="Arial" charset="0"/>
              </a:rPr>
              <a:t>Integrating</a:t>
            </a:r>
            <a:r>
              <a:rPr kumimoji="0" lang="fr-FR" sz="14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</a:rPr>
              <a:t> 3GPP Management Framework </a:t>
            </a:r>
            <a:r>
              <a:rPr kumimoji="0" lang="fr-FR" sz="1400" b="1" i="0" u="none" strike="noStrike" cap="none" normalizeH="0" baseline="0" dirty="0" err="1" smtClean="0">
                <a:ln>
                  <a:noFill/>
                </a:ln>
                <a:effectLst/>
                <a:latin typeface="Arial" charset="0"/>
              </a:rPr>
              <a:t>with</a:t>
            </a:r>
            <a:r>
              <a:rPr kumimoji="0" lang="fr-FR" sz="14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</a:rPr>
              <a:t> ONAP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Positioning</a:t>
            </a:r>
            <a:r>
              <a:rPr kumimoji="0" lang="fr-FR" sz="14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 - </a:t>
            </a:r>
            <a:r>
              <a:rPr kumimoji="0" lang="fr-FR" sz="1400" b="1" i="0" u="none" strike="noStrike" cap="none" normalizeH="0" baseline="0" dirty="0" err="1" smtClean="0">
                <a:ln>
                  <a:noFill/>
                </a:ln>
                <a:effectLst/>
                <a:latin typeface="Arial" charset="0"/>
              </a:rPr>
              <a:t>Fault</a:t>
            </a:r>
            <a:r>
              <a:rPr kumimoji="0" lang="fr-FR" sz="14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</a:rPr>
              <a:t> &amp; Performance Management</a:t>
            </a:r>
            <a:r>
              <a:rPr kumimoji="0" lang="fr-FR" sz="14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 - </a:t>
            </a:r>
            <a:r>
              <a:rPr kumimoji="0" lang="fr-FR" sz="140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Provisioning</a:t>
            </a:r>
            <a:endParaRPr kumimoji="0" lang="fr-FR" sz="140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583825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0500" y="3828794"/>
            <a:ext cx="4381500" cy="254343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6" name="Rectangle à coins arrondis 15"/>
          <p:cNvSpPr/>
          <p:nvPr/>
        </p:nvSpPr>
        <p:spPr bwMode="auto">
          <a:xfrm>
            <a:off x="6373829" y="2867113"/>
            <a:ext cx="1352479" cy="2460013"/>
          </a:xfrm>
          <a:prstGeom prst="roundRect">
            <a:avLst/>
          </a:prstGeom>
          <a:solidFill>
            <a:schemeClr val="accent1">
              <a:lumMod val="20000"/>
              <a:lumOff val="80000"/>
              <a:alpha val="64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52463" y="392376"/>
            <a:ext cx="9102725" cy="1143000"/>
          </a:xfrm>
        </p:spPr>
        <p:txBody>
          <a:bodyPr/>
          <a:lstStyle/>
          <a:p>
            <a:r>
              <a:rPr lang="fr-FR" sz="3600" dirty="0" err="1" smtClean="0"/>
              <a:t>Introducing</a:t>
            </a:r>
            <a:r>
              <a:rPr lang="fr-FR" sz="3600" dirty="0" smtClean="0"/>
              <a:t> ‘Fault3GPP’ as new type of </a:t>
            </a:r>
            <a:r>
              <a:rPr lang="fr-FR" sz="3600" dirty="0" err="1" smtClean="0"/>
              <a:t>Technology</a:t>
            </a:r>
            <a:r>
              <a:rPr lang="fr-FR" sz="3600" dirty="0" smtClean="0"/>
              <a:t> </a:t>
            </a:r>
            <a:r>
              <a:rPr lang="fr-FR" sz="3600" dirty="0" err="1" smtClean="0"/>
              <a:t>Specific</a:t>
            </a:r>
            <a:r>
              <a:rPr lang="fr-FR" sz="3600" dirty="0" smtClean="0"/>
              <a:t> Record</a:t>
            </a:r>
            <a:endParaRPr lang="fr-FR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976" y="1867211"/>
            <a:ext cx="6235853" cy="3459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 bwMode="auto">
          <a:xfrm>
            <a:off x="6735178" y="3050771"/>
            <a:ext cx="743347" cy="546397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6" name="Connecteur droit 5"/>
          <p:cNvCxnSpPr/>
          <p:nvPr/>
        </p:nvCxnSpPr>
        <p:spPr bwMode="auto">
          <a:xfrm>
            <a:off x="6735178" y="3224223"/>
            <a:ext cx="743347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" name="ZoneTexte 6"/>
          <p:cNvSpPr txBox="1"/>
          <p:nvPr/>
        </p:nvSpPr>
        <p:spPr>
          <a:xfrm>
            <a:off x="6776474" y="3040561"/>
            <a:ext cx="613476" cy="185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" b="1" dirty="0" smtClean="0"/>
              <a:t>Fault3GPP</a:t>
            </a:r>
            <a:endParaRPr lang="fr-FR" sz="800" b="1" dirty="0"/>
          </a:p>
        </p:txBody>
      </p:sp>
      <p:cxnSp>
        <p:nvCxnSpPr>
          <p:cNvPr id="10" name="Connecteur droit 9"/>
          <p:cNvCxnSpPr/>
          <p:nvPr/>
        </p:nvCxnSpPr>
        <p:spPr bwMode="auto">
          <a:xfrm>
            <a:off x="5857617" y="2693662"/>
            <a:ext cx="1249235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Connecteur droit avec flèche 12"/>
          <p:cNvCxnSpPr>
            <a:endCxn id="7" idx="0"/>
          </p:cNvCxnSpPr>
          <p:nvPr/>
        </p:nvCxnSpPr>
        <p:spPr bwMode="auto">
          <a:xfrm flipH="1">
            <a:off x="7083212" y="2693662"/>
            <a:ext cx="23640" cy="346899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stealth" w="med" len="med"/>
          </a:ln>
          <a:effectLst/>
        </p:spPr>
      </p:cxnSp>
      <p:sp>
        <p:nvSpPr>
          <p:cNvPr id="15" name="ZoneTexte 14"/>
          <p:cNvSpPr txBox="1"/>
          <p:nvPr/>
        </p:nvSpPr>
        <p:spPr>
          <a:xfrm>
            <a:off x="6785081" y="3242921"/>
            <a:ext cx="68961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b="1" dirty="0" smtClean="0"/>
              <a:t>3GPP </a:t>
            </a:r>
            <a:r>
              <a:rPr lang="fr-FR" sz="700" b="1" dirty="0" err="1" smtClean="0"/>
              <a:t>alarm</a:t>
            </a:r>
            <a:endParaRPr lang="fr-FR" sz="700" b="1" dirty="0" smtClean="0"/>
          </a:p>
          <a:p>
            <a:r>
              <a:rPr lang="fr-FR" sz="700" b="1" dirty="0"/>
              <a:t>n</a:t>
            </a:r>
            <a:r>
              <a:rPr lang="fr-FR" sz="700" b="1" dirty="0" smtClean="0"/>
              <a:t>otification</a:t>
            </a:r>
          </a:p>
          <a:p>
            <a:r>
              <a:rPr lang="fr-FR" sz="700" b="1" dirty="0" err="1" smtClean="0"/>
              <a:t>parameters</a:t>
            </a:r>
            <a:endParaRPr lang="fr-FR" sz="700" b="1" dirty="0"/>
          </a:p>
        </p:txBody>
      </p:sp>
      <p:sp>
        <p:nvSpPr>
          <p:cNvPr id="14" name="Bulle ronde 13"/>
          <p:cNvSpPr/>
          <p:nvPr/>
        </p:nvSpPr>
        <p:spPr bwMode="auto">
          <a:xfrm>
            <a:off x="6482234" y="2592728"/>
            <a:ext cx="1244074" cy="1427337"/>
          </a:xfrm>
          <a:prstGeom prst="wedgeEllipseCallout">
            <a:avLst>
              <a:gd name="adj1" fmla="val 201338"/>
              <a:gd name="adj2" fmla="val 202625"/>
            </a:avLst>
          </a:prstGeom>
          <a:noFill/>
          <a:ln w="1905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6434328" y="5093391"/>
            <a:ext cx="1097066" cy="185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" dirty="0" smtClean="0"/>
              <a:t>3GPP </a:t>
            </a:r>
            <a:r>
              <a:rPr lang="fr-FR" sz="800" dirty="0" err="1" smtClean="0"/>
              <a:t>Specific</a:t>
            </a:r>
            <a:r>
              <a:rPr lang="fr-FR" sz="800" dirty="0" smtClean="0"/>
              <a:t> Records</a:t>
            </a:r>
            <a:endParaRPr lang="fr-FR" sz="800" dirty="0"/>
          </a:p>
        </p:txBody>
      </p:sp>
      <p:sp>
        <p:nvSpPr>
          <p:cNvPr id="19" name="Rectangle à coins arrondis 18"/>
          <p:cNvSpPr/>
          <p:nvPr/>
        </p:nvSpPr>
        <p:spPr bwMode="auto">
          <a:xfrm>
            <a:off x="9608892" y="6187728"/>
            <a:ext cx="525708" cy="93186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AutoShape 14"/>
          <p:cNvSpPr>
            <a:spLocks noChangeArrowheads="1"/>
          </p:cNvSpPr>
          <p:nvPr/>
        </p:nvSpPr>
        <p:spPr bwMode="auto">
          <a:xfrm>
            <a:off x="-761" y="-1591"/>
            <a:ext cx="10101878" cy="445945"/>
          </a:xfrm>
          <a:prstGeom prst="homePlate">
            <a:avLst>
              <a:gd name="adj" fmla="val 91600"/>
            </a:avLst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en-US" sz="1050">
              <a:latin typeface="Arial" charset="0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1760" y="-1591"/>
            <a:ext cx="1746926" cy="445945"/>
          </a:xfrm>
          <a:prstGeom prst="rect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3GPP in a </a:t>
            </a:r>
            <a:r>
              <a:rPr lang="fr-FR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nutshell</a:t>
            </a:r>
            <a:endParaRPr lang="fr-FR" sz="105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1740874" y="-1591"/>
            <a:ext cx="1746926" cy="445945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fr-FR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3GPP Management Framework</a:t>
            </a:r>
          </a:p>
        </p:txBody>
      </p:sp>
      <p:sp>
        <p:nvSpPr>
          <p:cNvPr id="22" name="Rectangle 21"/>
          <p:cNvSpPr/>
          <p:nvPr/>
        </p:nvSpPr>
        <p:spPr bwMode="auto">
          <a:xfrm>
            <a:off x="3538845" y="9659"/>
            <a:ext cx="6166485" cy="434695"/>
          </a:xfrm>
          <a:prstGeom prst="rect">
            <a:avLst/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400" b="1" i="0" u="none" strike="noStrike" cap="none" normalizeH="0" baseline="0" dirty="0" err="1" smtClean="0">
                <a:ln>
                  <a:noFill/>
                </a:ln>
                <a:effectLst/>
                <a:latin typeface="Arial" charset="0"/>
              </a:rPr>
              <a:t>Integrating</a:t>
            </a:r>
            <a:r>
              <a:rPr kumimoji="0" lang="fr-FR" sz="14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</a:rPr>
              <a:t> 3GPP Management Framework </a:t>
            </a:r>
            <a:r>
              <a:rPr kumimoji="0" lang="fr-FR" sz="1400" b="1" i="0" u="none" strike="noStrike" cap="none" normalizeH="0" baseline="0" dirty="0" err="1" smtClean="0">
                <a:ln>
                  <a:noFill/>
                </a:ln>
                <a:effectLst/>
                <a:latin typeface="Arial" charset="0"/>
              </a:rPr>
              <a:t>with</a:t>
            </a:r>
            <a:r>
              <a:rPr kumimoji="0" lang="fr-FR" sz="14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</a:rPr>
              <a:t> ONAP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Positioning</a:t>
            </a:r>
            <a:r>
              <a:rPr kumimoji="0" lang="fr-FR" sz="14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 - </a:t>
            </a:r>
            <a:r>
              <a:rPr kumimoji="0" lang="fr-FR" sz="1400" b="1" i="0" u="none" strike="noStrike" cap="none" normalizeH="0" baseline="0" dirty="0" err="1" smtClean="0">
                <a:ln>
                  <a:noFill/>
                </a:ln>
                <a:effectLst/>
                <a:latin typeface="Arial" charset="0"/>
              </a:rPr>
              <a:t>Fault</a:t>
            </a:r>
            <a:r>
              <a:rPr kumimoji="0" lang="fr-FR" sz="14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</a:rPr>
              <a:t> </a:t>
            </a:r>
            <a:r>
              <a:rPr lang="fr-F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&amp; Performance </a:t>
            </a:r>
            <a:r>
              <a:rPr kumimoji="0" lang="fr-FR" sz="14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</a:rPr>
              <a:t>Management</a:t>
            </a:r>
            <a:r>
              <a:rPr kumimoji="0" lang="fr-FR" sz="14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 - </a:t>
            </a:r>
            <a:r>
              <a:rPr kumimoji="0" lang="fr-FR" sz="140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Provisioning</a:t>
            </a:r>
            <a:endParaRPr kumimoji="0" lang="fr-FR" sz="140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461433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52463" y="378728"/>
            <a:ext cx="9102725" cy="1143000"/>
          </a:xfrm>
        </p:spPr>
        <p:txBody>
          <a:bodyPr/>
          <a:lstStyle/>
          <a:p>
            <a:r>
              <a:rPr lang="fr-FR" sz="3600" dirty="0" err="1" smtClean="0"/>
              <a:t>Defining</a:t>
            </a:r>
            <a:r>
              <a:rPr lang="fr-FR" sz="3600" dirty="0" smtClean="0"/>
              <a:t> JSON </a:t>
            </a:r>
            <a:r>
              <a:rPr lang="fr-FR" sz="3600" dirty="0" err="1" smtClean="0"/>
              <a:t>schema</a:t>
            </a:r>
            <a:r>
              <a:rPr lang="fr-FR" sz="3600" dirty="0" smtClean="0"/>
              <a:t> for ‘Fault3GPP’</a:t>
            </a:r>
            <a:endParaRPr lang="fr-FR" sz="3600" dirty="0"/>
          </a:p>
        </p:txBody>
      </p: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5826" y="2438066"/>
            <a:ext cx="6751805" cy="325667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" name="AutoShape 14"/>
          <p:cNvSpPr>
            <a:spLocks noChangeArrowheads="1"/>
          </p:cNvSpPr>
          <p:nvPr/>
        </p:nvSpPr>
        <p:spPr bwMode="auto">
          <a:xfrm>
            <a:off x="-761" y="-1591"/>
            <a:ext cx="10101878" cy="445945"/>
          </a:xfrm>
          <a:prstGeom prst="homePlate">
            <a:avLst>
              <a:gd name="adj" fmla="val 91600"/>
            </a:avLst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en-US" sz="1050">
              <a:latin typeface="Arial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1760" y="-1591"/>
            <a:ext cx="1746926" cy="445945"/>
          </a:xfrm>
          <a:prstGeom prst="rect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3GPP in a </a:t>
            </a:r>
            <a:r>
              <a:rPr lang="fr-FR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nutshell</a:t>
            </a:r>
            <a:endParaRPr lang="fr-FR" sz="105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1740874" y="-1591"/>
            <a:ext cx="1746926" cy="445945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fr-FR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3GPP Management Framework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3538845" y="9659"/>
            <a:ext cx="6166485" cy="434695"/>
          </a:xfrm>
          <a:prstGeom prst="rect">
            <a:avLst/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400" b="1" i="0" u="none" strike="noStrike" cap="none" normalizeH="0" baseline="0" dirty="0" err="1" smtClean="0">
                <a:ln>
                  <a:noFill/>
                </a:ln>
                <a:effectLst/>
                <a:latin typeface="Arial" charset="0"/>
              </a:rPr>
              <a:t>Integrating</a:t>
            </a:r>
            <a:r>
              <a:rPr kumimoji="0" lang="fr-FR" sz="14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</a:rPr>
              <a:t> 3GPP Management Framework </a:t>
            </a:r>
            <a:r>
              <a:rPr kumimoji="0" lang="fr-FR" sz="1400" b="1" i="0" u="none" strike="noStrike" cap="none" normalizeH="0" baseline="0" dirty="0" err="1" smtClean="0">
                <a:ln>
                  <a:noFill/>
                </a:ln>
                <a:effectLst/>
                <a:latin typeface="Arial" charset="0"/>
              </a:rPr>
              <a:t>with</a:t>
            </a:r>
            <a:r>
              <a:rPr kumimoji="0" lang="fr-FR" sz="14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</a:rPr>
              <a:t> ONAP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Positioning</a:t>
            </a:r>
            <a:r>
              <a:rPr kumimoji="0" lang="fr-FR" sz="14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 - </a:t>
            </a:r>
            <a:r>
              <a:rPr kumimoji="0" lang="fr-FR" sz="1400" b="1" i="0" u="none" strike="noStrike" cap="none" normalizeH="0" baseline="0" dirty="0" err="1" smtClean="0">
                <a:ln>
                  <a:noFill/>
                </a:ln>
                <a:effectLst/>
                <a:latin typeface="Arial" charset="0"/>
              </a:rPr>
              <a:t>Fault</a:t>
            </a:r>
            <a:r>
              <a:rPr kumimoji="0" lang="fr-FR" sz="14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</a:rPr>
              <a:t> </a:t>
            </a:r>
            <a:r>
              <a:rPr lang="fr-F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&amp; Performance </a:t>
            </a:r>
            <a:r>
              <a:rPr kumimoji="0" lang="fr-FR" sz="14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</a:rPr>
              <a:t>Management</a:t>
            </a:r>
            <a:r>
              <a:rPr kumimoji="0" lang="fr-FR" sz="14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 - </a:t>
            </a:r>
            <a:r>
              <a:rPr kumimoji="0" lang="fr-FR" sz="140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Provisioning</a:t>
            </a:r>
            <a:endParaRPr kumimoji="0" lang="fr-FR" sz="140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549857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600" dirty="0" err="1" smtClean="0"/>
              <a:t>Fault</a:t>
            </a:r>
            <a:r>
              <a:rPr lang="fr-FR" sz="3600" dirty="0" smtClean="0"/>
              <a:t> Management </a:t>
            </a:r>
            <a:r>
              <a:rPr lang="fr-FR" sz="3600" dirty="0" err="1" smtClean="0"/>
              <a:t>operations</a:t>
            </a:r>
            <a:endParaRPr lang="fr-FR" sz="3600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34620517"/>
              </p:ext>
            </p:extLst>
          </p:nvPr>
        </p:nvGraphicFramePr>
        <p:xfrm>
          <a:off x="85725" y="1390352"/>
          <a:ext cx="11939697" cy="442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2837"/>
                <a:gridCol w="2193540"/>
                <a:gridCol w="3997763"/>
                <a:gridCol w="3815557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ONAP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3GPP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err="1" smtClean="0"/>
                        <a:t>Proposed</a:t>
                      </a:r>
                      <a:r>
                        <a:rPr lang="fr-FR" sz="1600" dirty="0" smtClean="0"/>
                        <a:t> action</a:t>
                      </a:r>
                      <a:endParaRPr lang="fr-FR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err="1" smtClean="0"/>
                        <a:t>Retrieving</a:t>
                      </a:r>
                      <a:r>
                        <a:rPr lang="fr-FR" sz="1600" dirty="0" smtClean="0"/>
                        <a:t> </a:t>
                      </a:r>
                      <a:r>
                        <a:rPr lang="fr-FR" sz="1600" dirty="0" err="1" smtClean="0"/>
                        <a:t>missing</a:t>
                      </a:r>
                      <a:r>
                        <a:rPr lang="fr-FR" sz="1600" dirty="0" smtClean="0"/>
                        <a:t> </a:t>
                      </a:r>
                      <a:r>
                        <a:rPr lang="fr-FR" sz="1600" dirty="0" err="1" smtClean="0"/>
                        <a:t>alarms</a:t>
                      </a:r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Not </a:t>
                      </a:r>
                      <a:r>
                        <a:rPr lang="fr-FR" sz="1600" dirty="0" err="1" smtClean="0"/>
                        <a:t>addressed</a:t>
                      </a:r>
                      <a:r>
                        <a:rPr lang="fr-FR" sz="1600" dirty="0" smtClean="0"/>
                        <a:t> by ONAP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b="1" baseline="0" dirty="0" err="1" smtClean="0"/>
                        <a:t>getAlarmList</a:t>
                      </a:r>
                      <a:r>
                        <a:rPr lang="fr-FR" sz="1600" b="1" baseline="0" dirty="0" smtClean="0"/>
                        <a:t> () </a:t>
                      </a:r>
                      <a:r>
                        <a:rPr lang="fr-FR" sz="1600" baseline="0" dirty="0" smtClean="0"/>
                        <a:t>– </a:t>
                      </a:r>
                      <a:r>
                        <a:rPr lang="fr-FR" sz="1600" baseline="0" dirty="0" err="1" smtClean="0"/>
                        <a:t>used</a:t>
                      </a:r>
                      <a:r>
                        <a:rPr lang="fr-FR" sz="1600" baseline="0" dirty="0" smtClean="0"/>
                        <a:t> to deal </a:t>
                      </a:r>
                      <a:r>
                        <a:rPr lang="fr-FR" sz="1600" baseline="0" dirty="0" err="1" smtClean="0"/>
                        <a:t>with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alarm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loss</a:t>
                      </a:r>
                      <a:r>
                        <a:rPr lang="fr-FR" sz="1600" baseline="0" dirty="0" smtClean="0"/>
                        <a:t>.</a:t>
                      </a:r>
                    </a:p>
                    <a:p>
                      <a:r>
                        <a:rPr lang="en-US" sz="1600" baseline="0" dirty="0" smtClean="0"/>
                        <a:t>Two modes of operation:</a:t>
                      </a:r>
                    </a:p>
                    <a:p>
                      <a:pPr marL="342900" indent="-342900">
                        <a:buAutoNum type="alphaLcParenR"/>
                      </a:pPr>
                      <a:r>
                        <a:rPr lang="en-US" sz="1600" u="sng" baseline="0" dirty="0" smtClean="0"/>
                        <a:t>Synchronous mode</a:t>
                      </a:r>
                      <a:r>
                        <a:rPr lang="en-US" sz="1600" baseline="0" dirty="0" smtClean="0"/>
                        <a:t>: the list of missing alarms is returned synchronously with the operation</a:t>
                      </a:r>
                    </a:p>
                    <a:p>
                      <a:pPr marL="342900" indent="-342900">
                        <a:buAutoNum type="alphaLcParenR"/>
                      </a:pPr>
                      <a:r>
                        <a:rPr lang="en-US" sz="1600" u="sng" baseline="0" dirty="0" smtClean="0"/>
                        <a:t>Asynchronous mode</a:t>
                      </a:r>
                      <a:r>
                        <a:rPr lang="en-US" sz="1600" baseline="0" dirty="0" smtClean="0"/>
                        <a:t>: the list of missing alarms is returned via alarm notifications. In this mode of operation, the only information returned synchronously is the status of the operation.</a:t>
                      </a:r>
                      <a:endParaRPr lang="fr-FR" sz="1600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u="sng" dirty="0" smtClean="0"/>
                        <a:t>AI ONAP</a:t>
                      </a:r>
                      <a:r>
                        <a:rPr lang="fr-FR" sz="1600" dirty="0" smtClean="0"/>
                        <a:t>: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Introduce</a:t>
                      </a:r>
                      <a:r>
                        <a:rPr lang="fr-FR" sz="1600" baseline="0" dirty="0" smtClean="0"/>
                        <a:t> Use Case and </a:t>
                      </a:r>
                      <a:r>
                        <a:rPr lang="fr-FR" sz="1600" baseline="0" dirty="0" err="1" smtClean="0"/>
                        <a:t>operation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getAlarmList</a:t>
                      </a:r>
                      <a:r>
                        <a:rPr lang="fr-FR" sz="1600" baseline="0" dirty="0" smtClean="0"/>
                        <a:t> to APPC API, </a:t>
                      </a:r>
                      <a:r>
                        <a:rPr lang="fr-FR" sz="1600" baseline="0" dirty="0" err="1" smtClean="0"/>
                        <a:t>where</a:t>
                      </a:r>
                      <a:r>
                        <a:rPr lang="fr-FR" sz="1600" baseline="0" dirty="0" smtClean="0"/>
                        <a:t>:</a:t>
                      </a:r>
                      <a:endParaRPr lang="fr-FR" sz="1600" dirty="0" smtClean="0"/>
                    </a:p>
                    <a:p>
                      <a:endParaRPr lang="fr-FR" sz="1600" baseline="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fr-FR" sz="1600" baseline="0" dirty="0" smtClean="0"/>
                        <a:t>APPC </a:t>
                      </a:r>
                      <a:r>
                        <a:rPr lang="fr-FR" sz="1600" baseline="0" dirty="0" err="1" smtClean="0"/>
                        <a:t>is</a:t>
                      </a:r>
                      <a:r>
                        <a:rPr lang="fr-FR" sz="1600" baseline="0" dirty="0" smtClean="0"/>
                        <a:t> consumer of 3GPP </a:t>
                      </a:r>
                      <a:r>
                        <a:rPr lang="fr-FR" sz="1600" baseline="0" dirty="0" err="1" smtClean="0"/>
                        <a:t>getAlarmList</a:t>
                      </a:r>
                      <a:r>
                        <a:rPr lang="fr-FR" sz="1600" baseline="0" dirty="0" smtClean="0"/>
                        <a:t>() </a:t>
                      </a:r>
                      <a:r>
                        <a:rPr lang="fr-FR" sz="1600" baseline="0" dirty="0" err="1" smtClean="0"/>
                        <a:t>operation</a:t>
                      </a:r>
                      <a:endParaRPr lang="fr-FR" sz="1600" baseline="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fr-FR" sz="1600" baseline="0" dirty="0" smtClean="0"/>
                        <a:t>DCAE </a:t>
                      </a:r>
                      <a:r>
                        <a:rPr lang="fr-FR" sz="1600" baseline="0" dirty="0" err="1" smtClean="0"/>
                        <a:t>is</a:t>
                      </a:r>
                      <a:r>
                        <a:rPr lang="fr-FR" sz="1600" baseline="0" dirty="0" smtClean="0"/>
                        <a:t> consumer of 3GPP </a:t>
                      </a:r>
                      <a:r>
                        <a:rPr lang="fr-FR" sz="1600" baseline="0" dirty="0" err="1" smtClean="0"/>
                        <a:t>alarm</a:t>
                      </a:r>
                      <a:r>
                        <a:rPr lang="fr-FR" sz="1600" baseline="0" dirty="0" smtClean="0"/>
                        <a:t> notifications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fr-FR" sz="1600" baseline="0" dirty="0" err="1" smtClean="0"/>
                        <a:t>Only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asynchronous</a:t>
                      </a:r>
                      <a:r>
                        <a:rPr lang="fr-FR" sz="1600" baseline="0" dirty="0" smtClean="0"/>
                        <a:t> mode </a:t>
                      </a:r>
                      <a:r>
                        <a:rPr lang="fr-FR" sz="1600" baseline="0" dirty="0" err="1" smtClean="0"/>
                        <a:t>is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supported</a:t>
                      </a:r>
                      <a:endParaRPr lang="fr-FR" sz="1600" baseline="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err="1" smtClean="0"/>
                        <a:t>Acknowledging</a:t>
                      </a:r>
                      <a:r>
                        <a:rPr lang="fr-FR" sz="1600" dirty="0" smtClean="0"/>
                        <a:t> </a:t>
                      </a:r>
                      <a:r>
                        <a:rPr lang="fr-FR" sz="1600" dirty="0" err="1" smtClean="0"/>
                        <a:t>Alarms</a:t>
                      </a:r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Not </a:t>
                      </a:r>
                      <a:r>
                        <a:rPr lang="fr-FR" sz="1600" dirty="0" err="1" smtClean="0"/>
                        <a:t>addressed</a:t>
                      </a:r>
                      <a:r>
                        <a:rPr lang="fr-FR" sz="1600" dirty="0" smtClean="0"/>
                        <a:t> by ONAP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b="1" baseline="0" dirty="0" err="1" smtClean="0"/>
                        <a:t>acknowledgeAlarms</a:t>
                      </a:r>
                      <a:r>
                        <a:rPr lang="fr-FR" sz="1600" b="1" baseline="0" dirty="0" smtClean="0"/>
                        <a:t> ()</a:t>
                      </a:r>
                      <a:r>
                        <a:rPr lang="fr-FR" sz="1600" baseline="0" dirty="0" smtClean="0"/>
                        <a:t> – </a:t>
                      </a:r>
                      <a:r>
                        <a:rPr lang="fr-FR" sz="1600" baseline="0" dirty="0" err="1" smtClean="0"/>
                        <a:t>used</a:t>
                      </a:r>
                      <a:r>
                        <a:rPr lang="fr-FR" sz="1600" baseline="0" dirty="0" smtClean="0"/>
                        <a:t> to </a:t>
                      </a:r>
                      <a:r>
                        <a:rPr lang="fr-FR" sz="1600" baseline="0" dirty="0" err="1" smtClean="0"/>
                        <a:t>indicate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that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en-US" sz="1600" baseline="0" dirty="0" smtClean="0"/>
                        <a:t>the activity to resolve the problem has started</a:t>
                      </a: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r>
                        <a:rPr lang="fr-FR" sz="1600" u="sng" dirty="0" smtClean="0"/>
                        <a:t>AI ONAP</a:t>
                      </a:r>
                      <a:r>
                        <a:rPr lang="fr-FR" sz="1600" dirty="0" smtClean="0"/>
                        <a:t>: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Introduce</a:t>
                      </a:r>
                      <a:r>
                        <a:rPr lang="fr-FR" sz="1600" baseline="0" dirty="0" smtClean="0"/>
                        <a:t> Use Case and </a:t>
                      </a:r>
                      <a:r>
                        <a:rPr lang="fr-FR" sz="1600" baseline="0" dirty="0" err="1" smtClean="0"/>
                        <a:t>operations</a:t>
                      </a:r>
                      <a:r>
                        <a:rPr lang="fr-FR" sz="1600" baseline="0" dirty="0" smtClean="0"/>
                        <a:t> to APPC API</a:t>
                      </a:r>
                      <a:endParaRPr lang="fr-FR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Clearing </a:t>
                      </a:r>
                      <a:r>
                        <a:rPr lang="fr-FR" sz="1600" dirty="0" err="1" smtClean="0"/>
                        <a:t>Alarms</a:t>
                      </a:r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/>
                        <a:t>Not </a:t>
                      </a:r>
                      <a:r>
                        <a:rPr lang="fr-FR" sz="1600" dirty="0" err="1" smtClean="0"/>
                        <a:t>addressed</a:t>
                      </a:r>
                      <a:r>
                        <a:rPr lang="fr-FR" sz="1600" dirty="0" smtClean="0"/>
                        <a:t> by ONAP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1" baseline="0" dirty="0" err="1" smtClean="0"/>
                        <a:t>clearAlarms</a:t>
                      </a:r>
                      <a:r>
                        <a:rPr lang="fr-FR" sz="1600" b="1" baseline="0" dirty="0" smtClean="0"/>
                        <a:t> ()</a:t>
                      </a:r>
                      <a:r>
                        <a:rPr lang="fr-FR" sz="1600" baseline="0" dirty="0" smtClean="0"/>
                        <a:t> – </a:t>
                      </a:r>
                      <a:r>
                        <a:rPr lang="fr-FR" sz="1600" baseline="0" dirty="0" err="1" smtClean="0"/>
                        <a:t>used</a:t>
                      </a:r>
                      <a:r>
                        <a:rPr lang="fr-FR" sz="1600" baseline="0" dirty="0" smtClean="0"/>
                        <a:t> for clearing </a:t>
                      </a:r>
                      <a:r>
                        <a:rPr lang="fr-FR" sz="1600" baseline="0" dirty="0" err="1" smtClean="0"/>
                        <a:t>alarms</a:t>
                      </a:r>
                      <a:endParaRPr lang="fr-FR" sz="1600" baseline="0" dirty="0" smtClean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Setting </a:t>
                      </a:r>
                      <a:r>
                        <a:rPr lang="fr-FR" sz="1600" dirty="0" err="1" smtClean="0"/>
                        <a:t>comments</a:t>
                      </a:r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/>
                        <a:t>Not </a:t>
                      </a:r>
                      <a:r>
                        <a:rPr lang="fr-FR" sz="1600" dirty="0" err="1" smtClean="0"/>
                        <a:t>addressed</a:t>
                      </a:r>
                      <a:r>
                        <a:rPr lang="fr-FR" sz="1600" dirty="0" smtClean="0"/>
                        <a:t> by ONAP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1" baseline="0" dirty="0" err="1" smtClean="0"/>
                        <a:t>setComments</a:t>
                      </a:r>
                      <a:r>
                        <a:rPr lang="fr-FR" sz="1600" b="1" baseline="0" dirty="0" smtClean="0"/>
                        <a:t> ()</a:t>
                      </a:r>
                      <a:r>
                        <a:rPr lang="fr-FR" sz="1600" baseline="0" dirty="0" smtClean="0"/>
                        <a:t> -  </a:t>
                      </a:r>
                      <a:r>
                        <a:rPr lang="fr-FR" sz="1600" baseline="0" dirty="0" err="1" smtClean="0"/>
                        <a:t>used</a:t>
                      </a:r>
                      <a:r>
                        <a:rPr lang="fr-FR" sz="1600" baseline="0" dirty="0" smtClean="0"/>
                        <a:t> to set </a:t>
                      </a:r>
                      <a:r>
                        <a:rPr lang="fr-FR" sz="1600" baseline="0" dirty="0" err="1" smtClean="0"/>
                        <a:t>comments</a:t>
                      </a:r>
                      <a:r>
                        <a:rPr lang="fr-FR" sz="1600" baseline="0" dirty="0" smtClean="0"/>
                        <a:t> to </a:t>
                      </a:r>
                      <a:r>
                        <a:rPr lang="fr-FR" sz="1600" baseline="0" dirty="0" err="1" smtClean="0"/>
                        <a:t>alarms</a:t>
                      </a:r>
                      <a:endParaRPr lang="fr-FR" sz="1600" baseline="0" dirty="0" smtClean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AutoShape 14"/>
          <p:cNvSpPr>
            <a:spLocks noChangeArrowheads="1"/>
          </p:cNvSpPr>
          <p:nvPr/>
        </p:nvSpPr>
        <p:spPr bwMode="auto">
          <a:xfrm>
            <a:off x="-761" y="-1591"/>
            <a:ext cx="10101878" cy="445945"/>
          </a:xfrm>
          <a:prstGeom prst="homePlate">
            <a:avLst>
              <a:gd name="adj" fmla="val 91600"/>
            </a:avLst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en-US" sz="1050">
              <a:latin typeface="Arial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1760" y="-1591"/>
            <a:ext cx="1746926" cy="445945"/>
          </a:xfrm>
          <a:prstGeom prst="rect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3GPP in a </a:t>
            </a:r>
            <a:r>
              <a:rPr lang="fr-FR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nutshell</a:t>
            </a:r>
            <a:endParaRPr lang="fr-FR" sz="105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1740874" y="-1591"/>
            <a:ext cx="1746926" cy="445945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fr-FR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3GPP Management Framework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3538845" y="9659"/>
            <a:ext cx="6166485" cy="434695"/>
          </a:xfrm>
          <a:prstGeom prst="rect">
            <a:avLst/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400" b="1" i="0" u="none" strike="noStrike" cap="none" normalizeH="0" baseline="0" dirty="0" err="1" smtClean="0">
                <a:ln>
                  <a:noFill/>
                </a:ln>
                <a:effectLst/>
                <a:latin typeface="Arial" charset="0"/>
              </a:rPr>
              <a:t>Integrating</a:t>
            </a:r>
            <a:r>
              <a:rPr kumimoji="0" lang="fr-FR" sz="14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</a:rPr>
              <a:t> 3GPP Management Framework </a:t>
            </a:r>
            <a:r>
              <a:rPr kumimoji="0" lang="fr-FR" sz="1400" b="1" i="0" u="none" strike="noStrike" cap="none" normalizeH="0" baseline="0" dirty="0" err="1" smtClean="0">
                <a:ln>
                  <a:noFill/>
                </a:ln>
                <a:effectLst/>
                <a:latin typeface="Arial" charset="0"/>
              </a:rPr>
              <a:t>with</a:t>
            </a:r>
            <a:r>
              <a:rPr kumimoji="0" lang="fr-FR" sz="14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</a:rPr>
              <a:t> ONAP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Positioning</a:t>
            </a:r>
            <a:r>
              <a:rPr kumimoji="0" lang="fr-FR" sz="14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 - </a:t>
            </a:r>
            <a:r>
              <a:rPr kumimoji="0" lang="fr-FR" sz="1400" b="1" i="0" u="none" strike="noStrike" cap="none" normalizeH="0" baseline="0" dirty="0" err="1" smtClean="0">
                <a:ln>
                  <a:noFill/>
                </a:ln>
                <a:effectLst/>
                <a:latin typeface="Arial" charset="0"/>
              </a:rPr>
              <a:t>Fault</a:t>
            </a:r>
            <a:r>
              <a:rPr kumimoji="0" lang="fr-FR" sz="14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</a:rPr>
              <a:t> </a:t>
            </a:r>
            <a:r>
              <a:rPr lang="fr-F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&amp; Performance </a:t>
            </a:r>
            <a:r>
              <a:rPr kumimoji="0" lang="fr-FR" sz="14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</a:rPr>
              <a:t>Management</a:t>
            </a:r>
            <a:r>
              <a:rPr kumimoji="0" lang="fr-FR" sz="14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 - </a:t>
            </a:r>
            <a:r>
              <a:rPr kumimoji="0" lang="fr-FR" sz="140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Provisioning</a:t>
            </a:r>
            <a:endParaRPr kumimoji="0" lang="fr-FR" sz="140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67546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600" dirty="0" smtClean="0"/>
              <a:t>OA&amp;M Data Communication Management</a:t>
            </a:r>
            <a:endParaRPr lang="fr-FR" sz="3600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00461109"/>
              </p:ext>
            </p:extLst>
          </p:nvPr>
        </p:nvGraphicFramePr>
        <p:xfrm>
          <a:off x="505196" y="1805039"/>
          <a:ext cx="11183937" cy="1681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492"/>
                <a:gridCol w="3111335"/>
                <a:gridCol w="3218213"/>
                <a:gridCol w="3043897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ONAP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3GPP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err="1" smtClean="0"/>
                        <a:t>Proposed</a:t>
                      </a:r>
                      <a:r>
                        <a:rPr lang="fr-FR" sz="1600" dirty="0" smtClean="0"/>
                        <a:t> action</a:t>
                      </a:r>
                      <a:endParaRPr lang="fr-FR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err="1" smtClean="0"/>
                        <a:t>Heartbeat</a:t>
                      </a:r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Used by </a:t>
                      </a:r>
                      <a:r>
                        <a:rPr lang="en-US" sz="1600" dirty="0" err="1" smtClean="0"/>
                        <a:t>xNFs</a:t>
                      </a:r>
                      <a:r>
                        <a:rPr lang="en-US" sz="1600" dirty="0" smtClean="0"/>
                        <a:t> to  communicate information about their health</a:t>
                      </a:r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1600" baseline="0" dirty="0" smtClean="0"/>
                        <a:t>No </a:t>
                      </a:r>
                      <a:r>
                        <a:rPr lang="fr-FR" sz="1600" baseline="0" dirty="0" err="1" smtClean="0"/>
                        <a:t>equivalent</a:t>
                      </a:r>
                      <a:r>
                        <a:rPr lang="fr-FR" sz="1600" baseline="0" dirty="0" smtClean="0"/>
                        <a:t> in 5G (Rel-15)</a:t>
                      </a:r>
                    </a:p>
                    <a:p>
                      <a:endParaRPr lang="fr-FR" sz="1600" baseline="0" dirty="0" smtClean="0"/>
                    </a:p>
                    <a:p>
                      <a:r>
                        <a:rPr lang="fr-FR" sz="1600" baseline="0" dirty="0" smtClean="0"/>
                        <a:t>‘Communication Surveillance’ IRP (</a:t>
                      </a:r>
                      <a:r>
                        <a:rPr lang="fr-FR" sz="1600" baseline="0" dirty="0" err="1" smtClean="0"/>
                        <a:t>Integration</a:t>
                      </a:r>
                      <a:r>
                        <a:rPr lang="fr-FR" sz="1600" baseline="0" dirty="0" smtClean="0"/>
                        <a:t> Reference Point) </a:t>
                      </a:r>
                      <a:r>
                        <a:rPr lang="fr-FR" sz="1600" baseline="0" dirty="0" err="1" smtClean="0"/>
                        <a:t>applies</a:t>
                      </a:r>
                      <a:r>
                        <a:rPr lang="fr-FR" sz="1600" baseline="0" dirty="0" smtClean="0"/>
                        <a:t> to pre-5G technologies.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u="sng" dirty="0" smtClean="0"/>
                        <a:t>AI 3GPP</a:t>
                      </a:r>
                      <a:r>
                        <a:rPr lang="fr-FR" sz="1600" dirty="0" smtClean="0"/>
                        <a:t>: </a:t>
                      </a:r>
                      <a:r>
                        <a:rPr lang="fr-FR" sz="1600" dirty="0" err="1" smtClean="0"/>
                        <a:t>define</a:t>
                      </a:r>
                      <a:r>
                        <a:rPr lang="fr-FR" sz="1600" dirty="0" smtClean="0"/>
                        <a:t> a new Management Service (consumer </a:t>
                      </a:r>
                      <a:r>
                        <a:rPr lang="fr-FR" sz="1600" dirty="0" err="1" smtClean="0"/>
                        <a:t>would</a:t>
                      </a:r>
                      <a:r>
                        <a:rPr lang="fr-FR" sz="1600" dirty="0" smtClean="0"/>
                        <a:t> </a:t>
                      </a:r>
                      <a:r>
                        <a:rPr lang="fr-FR" sz="1600" dirty="0" err="1" smtClean="0"/>
                        <a:t>be</a:t>
                      </a:r>
                      <a:r>
                        <a:rPr lang="fr-FR" sz="1600" dirty="0" smtClean="0"/>
                        <a:t> VES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dirty="0" smtClean="0"/>
                        <a:t>Collector)</a:t>
                      </a:r>
                      <a:endParaRPr lang="fr-FR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AutoShape 14"/>
          <p:cNvSpPr>
            <a:spLocks noChangeArrowheads="1"/>
          </p:cNvSpPr>
          <p:nvPr/>
        </p:nvSpPr>
        <p:spPr bwMode="auto">
          <a:xfrm>
            <a:off x="-761" y="-1591"/>
            <a:ext cx="10101878" cy="445945"/>
          </a:xfrm>
          <a:prstGeom prst="homePlate">
            <a:avLst>
              <a:gd name="adj" fmla="val 91600"/>
            </a:avLst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en-US" sz="1050">
              <a:latin typeface="Arial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1760" y="-1591"/>
            <a:ext cx="1746926" cy="445945"/>
          </a:xfrm>
          <a:prstGeom prst="rect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3GPP in a </a:t>
            </a:r>
            <a:r>
              <a:rPr lang="fr-FR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nutshell</a:t>
            </a:r>
            <a:endParaRPr lang="fr-FR" sz="105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1740874" y="-1591"/>
            <a:ext cx="1746926" cy="445945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fr-FR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3GPP Management Framework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3538845" y="9659"/>
            <a:ext cx="6166485" cy="434695"/>
          </a:xfrm>
          <a:prstGeom prst="rect">
            <a:avLst/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400" b="1" i="0" u="none" strike="noStrike" cap="none" normalizeH="0" baseline="0" dirty="0" err="1" smtClean="0">
                <a:ln>
                  <a:noFill/>
                </a:ln>
                <a:effectLst/>
                <a:latin typeface="Arial" charset="0"/>
              </a:rPr>
              <a:t>Integrating</a:t>
            </a:r>
            <a:r>
              <a:rPr kumimoji="0" lang="fr-FR" sz="14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</a:rPr>
              <a:t> 3GPP Management Framework </a:t>
            </a:r>
            <a:r>
              <a:rPr kumimoji="0" lang="fr-FR" sz="1400" b="1" i="0" u="none" strike="noStrike" cap="none" normalizeH="0" baseline="0" dirty="0" err="1" smtClean="0">
                <a:ln>
                  <a:noFill/>
                </a:ln>
                <a:effectLst/>
                <a:latin typeface="Arial" charset="0"/>
              </a:rPr>
              <a:t>with</a:t>
            </a:r>
            <a:r>
              <a:rPr kumimoji="0" lang="fr-FR" sz="14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</a:rPr>
              <a:t> ONAP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Positioning</a:t>
            </a:r>
            <a:r>
              <a:rPr kumimoji="0" lang="fr-FR" sz="14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 - </a:t>
            </a:r>
            <a:r>
              <a:rPr lang="fr-FR" sz="1400" b="1" dirty="0" err="1">
                <a:latin typeface="Arial" charset="0"/>
              </a:rPr>
              <a:t>Fault</a:t>
            </a:r>
            <a:r>
              <a:rPr lang="fr-F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 &amp; Performance</a:t>
            </a:r>
            <a:r>
              <a:rPr kumimoji="0" lang="fr-FR" sz="14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</a:rPr>
              <a:t> Management</a:t>
            </a:r>
            <a:r>
              <a:rPr kumimoji="0" lang="fr-FR" sz="14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 - </a:t>
            </a:r>
            <a:r>
              <a:rPr kumimoji="0" lang="fr-FR" sz="140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Provisioning</a:t>
            </a:r>
            <a:endParaRPr kumimoji="0" lang="fr-FR" sz="140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563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600" dirty="0" err="1" smtClean="0"/>
              <a:t>Collecting</a:t>
            </a:r>
            <a:r>
              <a:rPr lang="fr-FR" sz="3600" dirty="0" smtClean="0"/>
              <a:t> 3GPP PM </a:t>
            </a:r>
            <a:r>
              <a:rPr lang="fr-FR" sz="3600" dirty="0" err="1" smtClean="0"/>
              <a:t>measurement</a:t>
            </a:r>
            <a:r>
              <a:rPr lang="fr-FR" sz="3600" dirty="0" smtClean="0"/>
              <a:t> data</a:t>
            </a:r>
            <a:endParaRPr lang="fr-FR" sz="36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47700" y="1454150"/>
            <a:ext cx="4506191" cy="3592863"/>
          </a:xfrm>
        </p:spPr>
        <p:txBody>
          <a:bodyPr/>
          <a:lstStyle/>
          <a:p>
            <a:r>
              <a:rPr lang="fr-FR" sz="2800" dirty="0" err="1" smtClean="0"/>
              <a:t>Bulk</a:t>
            </a:r>
            <a:r>
              <a:rPr lang="fr-FR" sz="2800" dirty="0" smtClean="0"/>
              <a:t> PM data file</a:t>
            </a:r>
          </a:p>
          <a:p>
            <a:pPr lvl="1"/>
            <a:r>
              <a:rPr lang="fr-FR" sz="2000" dirty="0" smtClean="0"/>
              <a:t>VES Collector </a:t>
            </a:r>
            <a:r>
              <a:rPr lang="fr-FR" sz="2000" dirty="0" err="1" smtClean="0"/>
              <a:t>receives</a:t>
            </a:r>
            <a:r>
              <a:rPr lang="fr-FR" sz="2000" dirty="0" smtClean="0"/>
              <a:t> </a:t>
            </a:r>
            <a:r>
              <a:rPr lang="fr-FR" sz="2000" i="1" dirty="0" err="1" smtClean="0"/>
              <a:t>FileReady</a:t>
            </a:r>
            <a:r>
              <a:rPr lang="fr-FR" sz="2000" dirty="0" smtClean="0"/>
              <a:t> notification</a:t>
            </a:r>
          </a:p>
          <a:p>
            <a:pPr lvl="1"/>
            <a:r>
              <a:rPr lang="fr-FR" sz="2000" dirty="0" smtClean="0"/>
              <a:t>Data File Collector </a:t>
            </a:r>
            <a:r>
              <a:rPr lang="fr-FR" sz="2000" dirty="0" err="1" smtClean="0"/>
              <a:t>retrieves</a:t>
            </a:r>
            <a:r>
              <a:rPr lang="fr-FR" sz="2000" dirty="0" smtClean="0"/>
              <a:t> PM data file</a:t>
            </a:r>
          </a:p>
          <a:p>
            <a:pPr lvl="1"/>
            <a:r>
              <a:rPr lang="fr-FR" sz="2000" dirty="0" smtClean="0"/>
              <a:t>3GPP and ONAP </a:t>
            </a:r>
            <a:r>
              <a:rPr lang="fr-FR" sz="2000" dirty="0" err="1" smtClean="0"/>
              <a:t>aligned</a:t>
            </a:r>
            <a:r>
              <a:rPr lang="fr-FR" sz="2000" dirty="0" smtClean="0"/>
              <a:t> </a:t>
            </a:r>
            <a:r>
              <a:rPr lang="fr-FR" sz="2000" dirty="0" err="1" smtClean="0"/>
              <a:t>already</a:t>
            </a:r>
            <a:endParaRPr lang="fr-FR" sz="2000" dirty="0" smtClean="0"/>
          </a:p>
          <a:p>
            <a:r>
              <a:rPr lang="fr-FR" sz="2800" dirty="0" smtClean="0"/>
              <a:t>PM data streaming</a:t>
            </a:r>
          </a:p>
          <a:p>
            <a:pPr lvl="1"/>
            <a:r>
              <a:rPr lang="fr-FR" sz="2000" dirty="0" smtClean="0"/>
              <a:t>VES Collector</a:t>
            </a:r>
          </a:p>
          <a:p>
            <a:pPr lvl="2"/>
            <a:r>
              <a:rPr lang="fr-FR" sz="1600" dirty="0" smtClean="0"/>
              <a:t>JSON </a:t>
            </a:r>
            <a:r>
              <a:rPr lang="fr-FR" sz="1600" dirty="0" err="1" smtClean="0"/>
              <a:t>schema</a:t>
            </a:r>
            <a:r>
              <a:rPr lang="fr-FR" sz="1600" dirty="0" smtClean="0"/>
              <a:t> for PM records</a:t>
            </a:r>
          </a:p>
          <a:p>
            <a:pPr lvl="1"/>
            <a:r>
              <a:rPr lang="fr-FR" sz="2000" dirty="0" smtClean="0"/>
              <a:t>HV Collector</a:t>
            </a:r>
          </a:p>
          <a:p>
            <a:pPr lvl="2"/>
            <a:r>
              <a:rPr lang="fr-FR" sz="1600" dirty="0" smtClean="0"/>
              <a:t>ASN.1 </a:t>
            </a:r>
            <a:endParaRPr lang="fr-FR" sz="16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7147" y="1930982"/>
            <a:ext cx="6071173" cy="3434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à coins arrondis 7"/>
          <p:cNvSpPr/>
          <p:nvPr/>
        </p:nvSpPr>
        <p:spPr bwMode="auto">
          <a:xfrm>
            <a:off x="3394780" y="5616053"/>
            <a:ext cx="2522367" cy="1098645"/>
          </a:xfrm>
          <a:prstGeom prst="wedgeRoundRectCallout">
            <a:avLst>
              <a:gd name="adj1" fmla="val 74936"/>
              <a:gd name="adj2" fmla="val -141664"/>
              <a:gd name="adj3" fmla="val 16667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Re</a:t>
            </a: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. REST/JSON PM data streaming, 3GPP </a:t>
            </a:r>
            <a:r>
              <a:rPr kumimoji="0" lang="fr-FR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will</a:t>
            </a: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fr-FR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define</a:t>
            </a: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a new Solution Set and </a:t>
            </a:r>
            <a:r>
              <a:rPr kumimoji="0" lang="fr-FR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may</a:t>
            </a: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fr-FR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reuse</a:t>
            </a: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 ONAP</a:t>
            </a:r>
            <a:r>
              <a:rPr kumimoji="0" lang="fr-FR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Dublin VES </a:t>
            </a:r>
            <a:r>
              <a:rPr kumimoji="0" lang="fr-FR" sz="1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pmMeasResult</a:t>
            </a: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fr-FR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events</a:t>
            </a: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fr-FR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schema</a:t>
            </a: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.</a:t>
            </a:r>
          </a:p>
        </p:txBody>
      </p:sp>
      <p:sp>
        <p:nvSpPr>
          <p:cNvPr id="11" name="AutoShape 14"/>
          <p:cNvSpPr>
            <a:spLocks noChangeArrowheads="1"/>
          </p:cNvSpPr>
          <p:nvPr/>
        </p:nvSpPr>
        <p:spPr bwMode="auto">
          <a:xfrm>
            <a:off x="-761" y="-1591"/>
            <a:ext cx="10101878" cy="445945"/>
          </a:xfrm>
          <a:prstGeom prst="homePlate">
            <a:avLst>
              <a:gd name="adj" fmla="val 91600"/>
            </a:avLst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en-US" sz="1050">
              <a:latin typeface="Arial" charset="0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1760" y="-1591"/>
            <a:ext cx="1746926" cy="445945"/>
          </a:xfrm>
          <a:prstGeom prst="rect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3GPP in a </a:t>
            </a:r>
            <a:r>
              <a:rPr lang="fr-FR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nutshell</a:t>
            </a:r>
            <a:endParaRPr lang="fr-FR" sz="105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1740874" y="-1591"/>
            <a:ext cx="1746926" cy="445945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fr-FR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3GPP Management Framework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3538845" y="9659"/>
            <a:ext cx="6166485" cy="434695"/>
          </a:xfrm>
          <a:prstGeom prst="rect">
            <a:avLst/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400" b="1" i="0" u="none" strike="noStrike" cap="none" normalizeH="0" baseline="0" dirty="0" err="1" smtClean="0">
                <a:ln>
                  <a:noFill/>
                </a:ln>
                <a:effectLst/>
                <a:latin typeface="Arial" charset="0"/>
              </a:rPr>
              <a:t>Integrating</a:t>
            </a:r>
            <a:r>
              <a:rPr kumimoji="0" lang="fr-FR" sz="14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</a:rPr>
              <a:t> 3GPP Management Framework </a:t>
            </a:r>
            <a:r>
              <a:rPr kumimoji="0" lang="fr-FR" sz="1400" b="1" i="0" u="none" strike="noStrike" cap="none" normalizeH="0" baseline="0" dirty="0" err="1" smtClean="0">
                <a:ln>
                  <a:noFill/>
                </a:ln>
                <a:effectLst/>
                <a:latin typeface="Arial" charset="0"/>
              </a:rPr>
              <a:t>with</a:t>
            </a:r>
            <a:r>
              <a:rPr kumimoji="0" lang="fr-FR" sz="14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</a:rPr>
              <a:t> ONAP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Positioning</a:t>
            </a:r>
            <a:r>
              <a:rPr kumimoji="0" lang="fr-FR" sz="14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 - </a:t>
            </a:r>
            <a:r>
              <a:rPr lang="fr-F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Fault</a:t>
            </a:r>
            <a:r>
              <a:rPr lang="fr-F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 &amp; </a:t>
            </a:r>
            <a:r>
              <a:rPr kumimoji="0" lang="fr-FR" sz="14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</a:rPr>
              <a:t>Performance Management</a:t>
            </a:r>
            <a:r>
              <a:rPr kumimoji="0" lang="fr-FR" sz="14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 - </a:t>
            </a:r>
            <a:r>
              <a:rPr kumimoji="0" lang="fr-FR" sz="140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Provisioning</a:t>
            </a:r>
            <a:endParaRPr kumimoji="0" lang="fr-FR" sz="140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062184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003" y="4052773"/>
            <a:ext cx="4171997" cy="238487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Rectangle à coins arrondis 7"/>
          <p:cNvSpPr/>
          <p:nvPr/>
        </p:nvSpPr>
        <p:spPr bwMode="auto">
          <a:xfrm>
            <a:off x="9760422" y="6281188"/>
            <a:ext cx="478953" cy="79554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52463" y="624392"/>
            <a:ext cx="9102725" cy="1143000"/>
          </a:xfrm>
        </p:spPr>
        <p:txBody>
          <a:bodyPr/>
          <a:lstStyle/>
          <a:p>
            <a:r>
              <a:rPr lang="fr-FR" sz="3600" dirty="0" err="1" smtClean="0"/>
              <a:t>Defining</a:t>
            </a:r>
            <a:r>
              <a:rPr lang="fr-FR" sz="3600" dirty="0" smtClean="0"/>
              <a:t> new ‘Perf3GPP’ as  new type of </a:t>
            </a:r>
            <a:r>
              <a:rPr lang="fr-FR" sz="3600" dirty="0" err="1" smtClean="0"/>
              <a:t>Technology</a:t>
            </a:r>
            <a:r>
              <a:rPr lang="fr-FR" sz="3600" dirty="0" smtClean="0"/>
              <a:t> </a:t>
            </a:r>
            <a:r>
              <a:rPr lang="fr-FR" sz="3600" dirty="0" err="1" smtClean="0"/>
              <a:t>Specific</a:t>
            </a:r>
            <a:r>
              <a:rPr lang="fr-FR" sz="3600" dirty="0" smtClean="0"/>
              <a:t> Record for 3GPP PM data streaming</a:t>
            </a:r>
            <a:endParaRPr lang="fr-FR" sz="3600" dirty="0"/>
          </a:p>
        </p:txBody>
      </p:sp>
      <p:grpSp>
        <p:nvGrpSpPr>
          <p:cNvPr id="5" name="Groupe 4"/>
          <p:cNvGrpSpPr/>
          <p:nvPr/>
        </p:nvGrpSpPr>
        <p:grpSpPr>
          <a:xfrm>
            <a:off x="87876" y="2139153"/>
            <a:ext cx="7865499" cy="3750970"/>
            <a:chOff x="106926" y="1579418"/>
            <a:chExt cx="8728364" cy="4047977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926" y="1579418"/>
              <a:ext cx="7172696" cy="40269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Rectangle 3"/>
            <p:cNvSpPr/>
            <p:nvPr/>
          </p:nvSpPr>
          <p:spPr bwMode="auto">
            <a:xfrm>
              <a:off x="7695258" y="2956956"/>
              <a:ext cx="855024" cy="635948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6" name="Connecteur droit 5"/>
            <p:cNvCxnSpPr/>
            <p:nvPr/>
          </p:nvCxnSpPr>
          <p:spPr bwMode="auto">
            <a:xfrm>
              <a:off x="7695258" y="3158836"/>
              <a:ext cx="855024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" name="ZoneTexte 6"/>
            <p:cNvSpPr txBox="1"/>
            <p:nvPr/>
          </p:nvSpPr>
          <p:spPr>
            <a:xfrm>
              <a:off x="7742758" y="2945073"/>
              <a:ext cx="70564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800" b="1" dirty="0" smtClean="0"/>
                <a:t>Fault3GPP</a:t>
              </a:r>
              <a:endParaRPr lang="fr-FR" sz="800" b="1" dirty="0"/>
            </a:p>
          </p:txBody>
        </p:sp>
        <p:cxnSp>
          <p:nvCxnSpPr>
            <p:cNvPr id="10" name="Connecteur droit 9"/>
            <p:cNvCxnSpPr/>
            <p:nvPr/>
          </p:nvCxnSpPr>
          <p:spPr bwMode="auto">
            <a:xfrm>
              <a:off x="6685856" y="2541319"/>
              <a:ext cx="1436914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" name="Connecteur droit avec flèche 12"/>
            <p:cNvCxnSpPr>
              <a:endCxn id="7" idx="0"/>
            </p:cNvCxnSpPr>
            <p:nvPr/>
          </p:nvCxnSpPr>
          <p:spPr bwMode="auto">
            <a:xfrm>
              <a:off x="8095579" y="2541319"/>
              <a:ext cx="0" cy="403754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stealth" w="med" len="med"/>
            </a:ln>
            <a:effectLst/>
          </p:spPr>
        </p:cxnSp>
        <p:sp>
          <p:nvSpPr>
            <p:cNvPr id="15" name="ZoneTexte 14"/>
            <p:cNvSpPr txBox="1"/>
            <p:nvPr/>
          </p:nvSpPr>
          <p:spPr>
            <a:xfrm>
              <a:off x="7752658" y="3180598"/>
              <a:ext cx="76495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800" b="1" dirty="0" smtClean="0"/>
                <a:t>3GPP </a:t>
              </a:r>
              <a:r>
                <a:rPr lang="fr-FR" sz="800" b="1" dirty="0" err="1" smtClean="0"/>
                <a:t>alarm</a:t>
              </a:r>
              <a:endParaRPr lang="fr-FR" sz="800" b="1" dirty="0" smtClean="0"/>
            </a:p>
            <a:p>
              <a:r>
                <a:rPr lang="fr-FR" sz="800" b="1" dirty="0"/>
                <a:t>n</a:t>
              </a:r>
              <a:r>
                <a:rPr lang="fr-FR" sz="800" b="1" dirty="0" smtClean="0"/>
                <a:t>otification</a:t>
              </a:r>
            </a:p>
            <a:p>
              <a:r>
                <a:rPr lang="fr-FR" sz="800" b="1" dirty="0" err="1" smtClean="0"/>
                <a:t>parameters</a:t>
              </a:r>
              <a:endParaRPr lang="fr-FR" sz="800" b="1" dirty="0"/>
            </a:p>
          </p:txBody>
        </p:sp>
        <p:sp>
          <p:nvSpPr>
            <p:cNvPr id="16" name="Rectangle à coins arrondis 15"/>
            <p:cNvSpPr/>
            <p:nvPr/>
          </p:nvSpPr>
          <p:spPr bwMode="auto">
            <a:xfrm>
              <a:off x="7279622" y="2743197"/>
              <a:ext cx="1555668" cy="2863194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  <a:alpha val="64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Bulle ronde 13"/>
            <p:cNvSpPr/>
            <p:nvPr/>
          </p:nvSpPr>
          <p:spPr bwMode="auto">
            <a:xfrm>
              <a:off x="7404313" y="3877094"/>
              <a:ext cx="1430977" cy="1728018"/>
            </a:xfrm>
            <a:prstGeom prst="wedgeEllipseCallout">
              <a:avLst>
                <a:gd name="adj1" fmla="val 183510"/>
                <a:gd name="adj2" fmla="val 76824"/>
              </a:avLst>
            </a:prstGeom>
            <a:noFill/>
            <a:ln w="19050" cap="flat" cmpd="sng" algn="ctr">
              <a:solidFill>
                <a:srgbClr val="FF00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" name="ZoneTexte 2"/>
            <p:cNvSpPr txBox="1"/>
            <p:nvPr/>
          </p:nvSpPr>
          <p:spPr>
            <a:xfrm>
              <a:off x="7414946" y="5411951"/>
              <a:ext cx="126188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800" dirty="0" smtClean="0"/>
                <a:t>3GPP </a:t>
              </a:r>
              <a:r>
                <a:rPr lang="fr-FR" sz="800" dirty="0" err="1" smtClean="0"/>
                <a:t>Specific</a:t>
              </a:r>
              <a:r>
                <a:rPr lang="fr-FR" sz="800" dirty="0" smtClean="0"/>
                <a:t> Records</a:t>
              </a:r>
              <a:endParaRPr lang="fr-FR" sz="800" dirty="0"/>
            </a:p>
          </p:txBody>
        </p:sp>
        <p:sp>
          <p:nvSpPr>
            <p:cNvPr id="18" name="Rectangle 17"/>
            <p:cNvSpPr/>
            <p:nvPr/>
          </p:nvSpPr>
          <p:spPr bwMode="auto">
            <a:xfrm>
              <a:off x="7612132" y="4381956"/>
              <a:ext cx="1023563" cy="635948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19" name="Connecteur droit 18"/>
            <p:cNvCxnSpPr/>
            <p:nvPr/>
          </p:nvCxnSpPr>
          <p:spPr bwMode="auto">
            <a:xfrm>
              <a:off x="7612133" y="4583836"/>
              <a:ext cx="1023563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0" name="ZoneTexte 19"/>
            <p:cNvSpPr txBox="1"/>
            <p:nvPr/>
          </p:nvSpPr>
          <p:spPr>
            <a:xfrm>
              <a:off x="7726308" y="4370073"/>
              <a:ext cx="66075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800" b="1" dirty="0" smtClean="0"/>
                <a:t>Perf3GPP</a:t>
              </a:r>
              <a:endParaRPr lang="fr-FR" sz="800" b="1" dirty="0"/>
            </a:p>
          </p:txBody>
        </p:sp>
        <p:sp>
          <p:nvSpPr>
            <p:cNvPr id="21" name="ZoneTexte 20"/>
            <p:cNvSpPr txBox="1"/>
            <p:nvPr/>
          </p:nvSpPr>
          <p:spPr>
            <a:xfrm>
              <a:off x="7745733" y="4605598"/>
              <a:ext cx="62388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00" b="1" dirty="0" smtClean="0"/>
                <a:t>3GPP PM</a:t>
              </a:r>
            </a:p>
            <a:p>
              <a:r>
                <a:rPr lang="fr-FR" sz="700" b="1" dirty="0" err="1" smtClean="0"/>
                <a:t>meas</a:t>
              </a:r>
              <a:r>
                <a:rPr lang="fr-FR" sz="700" b="1" dirty="0" smtClean="0"/>
                <a:t> data</a:t>
              </a:r>
              <a:endParaRPr lang="fr-FR" sz="700" b="1" dirty="0"/>
            </a:p>
          </p:txBody>
        </p:sp>
        <p:cxnSp>
          <p:nvCxnSpPr>
            <p:cNvPr id="22" name="Connecteur droit 21"/>
            <p:cNvCxnSpPr/>
            <p:nvPr/>
          </p:nvCxnSpPr>
          <p:spPr bwMode="auto">
            <a:xfrm>
              <a:off x="6696489" y="3988129"/>
              <a:ext cx="1436914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3" name="Connecteur droit avec flèche 22"/>
            <p:cNvCxnSpPr/>
            <p:nvPr/>
          </p:nvCxnSpPr>
          <p:spPr bwMode="auto">
            <a:xfrm>
              <a:off x="8141626" y="3972917"/>
              <a:ext cx="0" cy="403754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stealth" w="med" len="med"/>
            </a:ln>
            <a:effectLst/>
          </p:spPr>
        </p:cxnSp>
      </p:grpSp>
      <p:sp>
        <p:nvSpPr>
          <p:cNvPr id="24" name="AutoShape 14"/>
          <p:cNvSpPr>
            <a:spLocks noChangeArrowheads="1"/>
          </p:cNvSpPr>
          <p:nvPr/>
        </p:nvSpPr>
        <p:spPr bwMode="auto">
          <a:xfrm>
            <a:off x="-761" y="-1591"/>
            <a:ext cx="10101878" cy="445945"/>
          </a:xfrm>
          <a:prstGeom prst="homePlate">
            <a:avLst>
              <a:gd name="adj" fmla="val 91600"/>
            </a:avLst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en-US" sz="1050">
              <a:latin typeface="Arial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1760" y="-1591"/>
            <a:ext cx="1746926" cy="445945"/>
          </a:xfrm>
          <a:prstGeom prst="rect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3GPP in a </a:t>
            </a:r>
            <a:r>
              <a:rPr lang="fr-FR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nutshell</a:t>
            </a:r>
            <a:endParaRPr lang="fr-FR" sz="105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1740874" y="-1591"/>
            <a:ext cx="1746926" cy="445945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fr-FR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3GPP Management Framework</a:t>
            </a:r>
          </a:p>
        </p:txBody>
      </p:sp>
      <p:sp>
        <p:nvSpPr>
          <p:cNvPr id="27" name="Rectangle 26"/>
          <p:cNvSpPr/>
          <p:nvPr/>
        </p:nvSpPr>
        <p:spPr bwMode="auto">
          <a:xfrm>
            <a:off x="3538845" y="9659"/>
            <a:ext cx="6166485" cy="434695"/>
          </a:xfrm>
          <a:prstGeom prst="rect">
            <a:avLst/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400" b="1" i="0" u="none" strike="noStrike" cap="none" normalizeH="0" baseline="0" dirty="0" err="1" smtClean="0">
                <a:ln>
                  <a:noFill/>
                </a:ln>
                <a:effectLst/>
                <a:latin typeface="Arial" charset="0"/>
              </a:rPr>
              <a:t>Integrating</a:t>
            </a:r>
            <a:r>
              <a:rPr kumimoji="0" lang="fr-FR" sz="14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</a:rPr>
              <a:t> 3GPP Management Framework </a:t>
            </a:r>
            <a:r>
              <a:rPr kumimoji="0" lang="fr-FR" sz="1400" b="1" i="0" u="none" strike="noStrike" cap="none" normalizeH="0" baseline="0" dirty="0" err="1" smtClean="0">
                <a:ln>
                  <a:noFill/>
                </a:ln>
                <a:effectLst/>
                <a:latin typeface="Arial" charset="0"/>
              </a:rPr>
              <a:t>with</a:t>
            </a:r>
            <a:r>
              <a:rPr kumimoji="0" lang="fr-FR" sz="14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</a:rPr>
              <a:t> ONAP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Positioning</a:t>
            </a:r>
            <a:r>
              <a:rPr kumimoji="0" lang="fr-FR" sz="14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 - </a:t>
            </a:r>
            <a:r>
              <a:rPr lang="fr-F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Fault</a:t>
            </a:r>
            <a:r>
              <a:rPr lang="fr-F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 &amp; </a:t>
            </a:r>
            <a:r>
              <a:rPr kumimoji="0" lang="fr-FR" sz="14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</a:rPr>
              <a:t>Performance Management</a:t>
            </a:r>
            <a:r>
              <a:rPr kumimoji="0" lang="fr-FR" sz="14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 - </a:t>
            </a:r>
            <a:r>
              <a:rPr kumimoji="0" lang="fr-FR" sz="140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Provisioning</a:t>
            </a:r>
            <a:endParaRPr kumimoji="0" lang="fr-FR" sz="140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772895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600" dirty="0" smtClean="0"/>
              <a:t>Objective / Expectation</a:t>
            </a:r>
            <a:endParaRPr lang="fr-FR" sz="36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47700" y="1511300"/>
            <a:ext cx="11183938" cy="4830763"/>
          </a:xfrm>
        </p:spPr>
        <p:txBody>
          <a:bodyPr/>
          <a:lstStyle/>
          <a:p>
            <a:r>
              <a:rPr lang="fr-FR" sz="3200" dirty="0" err="1" smtClean="0"/>
              <a:t>Specify</a:t>
            </a:r>
            <a:r>
              <a:rPr lang="fr-FR" sz="3200" dirty="0" smtClean="0"/>
              <a:t> how to </a:t>
            </a:r>
            <a:r>
              <a:rPr lang="fr-FR" sz="3200" dirty="0" err="1" smtClean="0"/>
              <a:t>integrate</a:t>
            </a:r>
            <a:r>
              <a:rPr lang="fr-FR" sz="3200" dirty="0" smtClean="0"/>
              <a:t> 3GPP and ONAP for the Management and Orchestration of 3GPP 5G networks</a:t>
            </a:r>
          </a:p>
          <a:p>
            <a:endParaRPr lang="fr-FR" sz="3200" dirty="0" smtClean="0"/>
          </a:p>
          <a:p>
            <a:r>
              <a:rPr lang="fr-FR" sz="3200" dirty="0" smtClean="0"/>
              <a:t>ONAP </a:t>
            </a:r>
            <a:r>
              <a:rPr lang="fr-FR" sz="3200" dirty="0"/>
              <a:t>and </a:t>
            </a:r>
            <a:r>
              <a:rPr lang="fr-FR" sz="3200" dirty="0" smtClean="0"/>
              <a:t>3GPP </a:t>
            </a:r>
            <a:r>
              <a:rPr lang="fr-FR" sz="3200" dirty="0" err="1" smtClean="0"/>
              <a:t>shall</a:t>
            </a:r>
            <a:r>
              <a:rPr lang="fr-FR" sz="3200" dirty="0" smtClean="0"/>
              <a:t>:</a:t>
            </a:r>
          </a:p>
          <a:p>
            <a:pPr lvl="1"/>
            <a:r>
              <a:rPr lang="fr-FR" sz="2700" dirty="0" err="1" smtClean="0"/>
              <a:t>complement</a:t>
            </a:r>
            <a:r>
              <a:rPr lang="fr-FR" sz="2700" dirty="0" smtClean="0"/>
              <a:t> </a:t>
            </a:r>
            <a:r>
              <a:rPr lang="fr-FR" sz="2700" dirty="0" err="1" smtClean="0"/>
              <a:t>each</a:t>
            </a:r>
            <a:r>
              <a:rPr lang="fr-FR" sz="2700" dirty="0" smtClean="0"/>
              <a:t> </a:t>
            </a:r>
            <a:r>
              <a:rPr lang="fr-FR" sz="2700" dirty="0" err="1" smtClean="0"/>
              <a:t>other</a:t>
            </a:r>
            <a:endParaRPr lang="fr-FR" sz="2700" dirty="0" smtClean="0"/>
          </a:p>
          <a:p>
            <a:pPr lvl="1"/>
            <a:r>
              <a:rPr lang="fr-FR" sz="2700" dirty="0" smtClean="0"/>
              <a:t>not </a:t>
            </a:r>
            <a:r>
              <a:rPr lang="fr-FR" sz="2700" dirty="0" err="1" smtClean="0"/>
              <a:t>overlap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18949757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600" dirty="0" smtClean="0"/>
              <a:t>Performance Management control</a:t>
            </a:r>
            <a:endParaRPr lang="fr-FR" sz="3600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78433979"/>
              </p:ext>
            </p:extLst>
          </p:nvPr>
        </p:nvGraphicFramePr>
        <p:xfrm>
          <a:off x="161926" y="1945478"/>
          <a:ext cx="11915774" cy="2169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7924"/>
                <a:gridCol w="2795970"/>
                <a:gridCol w="3100005"/>
                <a:gridCol w="3571875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ONAP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3GPP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err="1" smtClean="0"/>
                        <a:t>Proposed</a:t>
                      </a:r>
                      <a:r>
                        <a:rPr lang="fr-FR" sz="1600" dirty="0" smtClean="0"/>
                        <a:t> action</a:t>
                      </a:r>
                      <a:endParaRPr lang="fr-FR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/>
                        <a:t>Control of Performance</a:t>
                      </a:r>
                      <a:r>
                        <a:rPr lang="fr-FR" sz="1600" baseline="0" dirty="0" smtClean="0"/>
                        <a:t> Management</a:t>
                      </a:r>
                    </a:p>
                    <a:p>
                      <a:pPr marL="0" marR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aseline="0" dirty="0" smtClean="0"/>
                        <a:t>(</a:t>
                      </a:r>
                      <a:r>
                        <a:rPr lang="fr-FR" sz="1600" baseline="0" dirty="0" err="1" smtClean="0"/>
                        <a:t>e.g</a:t>
                      </a:r>
                      <a:r>
                        <a:rPr lang="fr-FR" sz="1600" baseline="0" dirty="0" smtClean="0"/>
                        <a:t>. </a:t>
                      </a:r>
                      <a:r>
                        <a:rPr lang="fr-FR" sz="1600" baseline="0" dirty="0" err="1" smtClean="0"/>
                        <a:t>measurement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start</a:t>
                      </a:r>
                      <a:r>
                        <a:rPr lang="fr-FR" sz="1600" baseline="0" dirty="0" smtClean="0"/>
                        <a:t> time, end time, </a:t>
                      </a:r>
                      <a:r>
                        <a:rPr lang="fr-FR" sz="1600" baseline="0" dirty="0" err="1" smtClean="0"/>
                        <a:t>Granularity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Period</a:t>
                      </a:r>
                      <a:r>
                        <a:rPr lang="fr-FR" sz="1600" baseline="0" dirty="0" smtClean="0"/>
                        <a:t>, </a:t>
                      </a:r>
                      <a:r>
                        <a:rPr lang="fr-FR" sz="1600" baseline="0" dirty="0" err="1" smtClean="0"/>
                        <a:t>Reporting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Period</a:t>
                      </a:r>
                      <a:r>
                        <a:rPr lang="fr-FR" sz="1600" baseline="0" dirty="0" smtClean="0"/>
                        <a:t>, </a:t>
                      </a:r>
                      <a:r>
                        <a:rPr lang="fr-FR" sz="1600" baseline="0" dirty="0" err="1" smtClean="0"/>
                        <a:t>measurements</a:t>
                      </a:r>
                      <a:r>
                        <a:rPr lang="fr-FR" sz="1600" baseline="0" dirty="0" smtClean="0"/>
                        <a:t> to </a:t>
                      </a:r>
                      <a:r>
                        <a:rPr lang="fr-FR" sz="1600" baseline="0" dirty="0" err="1" smtClean="0"/>
                        <a:t>be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collected</a:t>
                      </a:r>
                      <a:r>
                        <a:rPr lang="fr-FR" sz="1600" baseline="0" dirty="0" smtClean="0"/>
                        <a:t>, etc.)</a:t>
                      </a:r>
                      <a:endParaRPr lang="fr-FR" sz="16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1600" dirty="0" err="1" smtClean="0"/>
                        <a:t>Parameters</a:t>
                      </a:r>
                      <a:r>
                        <a:rPr lang="fr-FR" sz="1600" dirty="0" smtClean="0"/>
                        <a:t> are </a:t>
                      </a:r>
                      <a:r>
                        <a:rPr lang="fr-FR" sz="1600" dirty="0" err="1" smtClean="0"/>
                        <a:t>provisioned</a:t>
                      </a:r>
                      <a:r>
                        <a:rPr lang="fr-FR" sz="1600" dirty="0" smtClean="0"/>
                        <a:t> (as </a:t>
                      </a:r>
                      <a:r>
                        <a:rPr lang="fr-FR" sz="1600" dirty="0" err="1" smtClean="0"/>
                        <a:t>other</a:t>
                      </a:r>
                      <a:r>
                        <a:rPr lang="fr-FR" sz="1600" dirty="0" smtClean="0"/>
                        <a:t> </a:t>
                      </a:r>
                      <a:r>
                        <a:rPr lang="fr-FR" sz="1600" dirty="0" err="1" smtClean="0"/>
                        <a:t>xNF</a:t>
                      </a:r>
                      <a:r>
                        <a:rPr lang="fr-FR" sz="1600" dirty="0" smtClean="0"/>
                        <a:t> configuration </a:t>
                      </a:r>
                      <a:r>
                        <a:rPr lang="fr-FR" sz="1600" dirty="0" err="1" smtClean="0"/>
                        <a:t>parameters</a:t>
                      </a:r>
                      <a:r>
                        <a:rPr lang="fr-FR" sz="1600" dirty="0" smtClean="0"/>
                        <a:t>) at </a:t>
                      </a:r>
                      <a:r>
                        <a:rPr lang="fr-FR" sz="1600" dirty="0" err="1" smtClean="0"/>
                        <a:t>instantiation</a:t>
                      </a:r>
                      <a:r>
                        <a:rPr lang="fr-FR" sz="1600" dirty="0" smtClean="0"/>
                        <a:t> time and/or </a:t>
                      </a:r>
                      <a:r>
                        <a:rPr lang="fr-FR" sz="1600" dirty="0" err="1" smtClean="0"/>
                        <a:t>later</a:t>
                      </a:r>
                      <a:r>
                        <a:rPr lang="fr-FR" sz="1600" dirty="0" smtClean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 err="1" smtClean="0"/>
                        <a:t>Based</a:t>
                      </a:r>
                      <a:r>
                        <a:rPr lang="fr-FR" sz="1600" baseline="0" dirty="0" smtClean="0"/>
                        <a:t> on PM job (</a:t>
                      </a:r>
                      <a:r>
                        <a:rPr lang="fr-FR" sz="1600" baseline="0" dirty="0" err="1" smtClean="0"/>
                        <a:t>createMeasurementJob</a:t>
                      </a:r>
                      <a:r>
                        <a:rPr lang="fr-FR" sz="1600" baseline="0" dirty="0" smtClean="0"/>
                        <a:t> (), </a:t>
                      </a:r>
                      <a:r>
                        <a:rPr lang="fr-FR" sz="1600" baseline="0" dirty="0" err="1" smtClean="0"/>
                        <a:t>stopMeasurementJob</a:t>
                      </a:r>
                      <a:r>
                        <a:rPr lang="fr-FR" sz="1600" baseline="0" dirty="0" smtClean="0"/>
                        <a:t> (), …)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u="sng" dirty="0" smtClean="0"/>
                        <a:t>AI 3GPP</a:t>
                      </a:r>
                      <a:r>
                        <a:rPr lang="fr-FR" sz="1600" u="none" dirty="0" smtClean="0"/>
                        <a:t> (</a:t>
                      </a:r>
                      <a:r>
                        <a:rPr lang="fr-FR" sz="1600" u="none" dirty="0" err="1" smtClean="0"/>
                        <a:t>Ongoing</a:t>
                      </a:r>
                      <a:r>
                        <a:rPr lang="fr-FR" sz="1600" u="none" dirty="0" smtClean="0"/>
                        <a:t>)</a:t>
                      </a:r>
                      <a:r>
                        <a:rPr lang="fr-FR" sz="1600" dirty="0" smtClean="0"/>
                        <a:t>: </a:t>
                      </a:r>
                      <a:r>
                        <a:rPr lang="fr-FR" sz="1600" dirty="0" err="1" smtClean="0"/>
                        <a:t>Extend</a:t>
                      </a:r>
                      <a:r>
                        <a:rPr lang="en-US" sz="1600" baseline="0" dirty="0" smtClean="0"/>
                        <a:t> 5G Network Resource Model with PM control classes / attributes.</a:t>
                      </a:r>
                      <a:endParaRPr lang="fr-FR" sz="1600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AutoShape 14"/>
          <p:cNvSpPr>
            <a:spLocks noChangeArrowheads="1"/>
          </p:cNvSpPr>
          <p:nvPr/>
        </p:nvSpPr>
        <p:spPr bwMode="auto">
          <a:xfrm>
            <a:off x="-761" y="-1591"/>
            <a:ext cx="10101878" cy="445945"/>
          </a:xfrm>
          <a:prstGeom prst="homePlate">
            <a:avLst>
              <a:gd name="adj" fmla="val 91600"/>
            </a:avLst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en-US" sz="1050">
              <a:latin typeface="Arial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1760" y="-1591"/>
            <a:ext cx="1746926" cy="445945"/>
          </a:xfrm>
          <a:prstGeom prst="rect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3GPP in a </a:t>
            </a:r>
            <a:r>
              <a:rPr lang="fr-FR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nutshell</a:t>
            </a:r>
            <a:endParaRPr lang="fr-FR" sz="105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1740874" y="-1591"/>
            <a:ext cx="1746926" cy="445945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fr-FR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3GPP Management Framework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3538845" y="9659"/>
            <a:ext cx="6166485" cy="434695"/>
          </a:xfrm>
          <a:prstGeom prst="rect">
            <a:avLst/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400" b="1" i="0" u="none" strike="noStrike" cap="none" normalizeH="0" baseline="0" dirty="0" err="1" smtClean="0">
                <a:ln>
                  <a:noFill/>
                </a:ln>
                <a:effectLst/>
                <a:latin typeface="Arial" charset="0"/>
              </a:rPr>
              <a:t>Integrating</a:t>
            </a:r>
            <a:r>
              <a:rPr kumimoji="0" lang="fr-FR" sz="14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</a:rPr>
              <a:t> 3GPP Management Framework </a:t>
            </a:r>
            <a:r>
              <a:rPr kumimoji="0" lang="fr-FR" sz="1400" b="1" i="0" u="none" strike="noStrike" cap="none" normalizeH="0" baseline="0" dirty="0" err="1" smtClean="0">
                <a:ln>
                  <a:noFill/>
                </a:ln>
                <a:effectLst/>
                <a:latin typeface="Arial" charset="0"/>
              </a:rPr>
              <a:t>with</a:t>
            </a:r>
            <a:r>
              <a:rPr kumimoji="0" lang="fr-FR" sz="14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</a:rPr>
              <a:t> ONAP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Positioning</a:t>
            </a:r>
            <a:r>
              <a:rPr kumimoji="0" lang="fr-FR" sz="14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 - </a:t>
            </a:r>
            <a:r>
              <a:rPr lang="fr-F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Fault</a:t>
            </a:r>
            <a:r>
              <a:rPr lang="fr-F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 &amp; </a:t>
            </a:r>
            <a:r>
              <a:rPr kumimoji="0" lang="fr-FR" sz="14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</a:rPr>
              <a:t>Performance Management</a:t>
            </a:r>
            <a:r>
              <a:rPr kumimoji="0" lang="fr-FR" sz="14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 - </a:t>
            </a:r>
            <a:r>
              <a:rPr kumimoji="0" lang="fr-FR" sz="140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Provisioning</a:t>
            </a:r>
            <a:endParaRPr kumimoji="0" lang="fr-FR" sz="140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316178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600" dirty="0" err="1" smtClean="0"/>
              <a:t>Provisioning</a:t>
            </a:r>
            <a:r>
              <a:rPr lang="fr-FR" sz="3600" dirty="0" smtClean="0"/>
              <a:t> Services</a:t>
            </a:r>
            <a:endParaRPr lang="fr-FR" sz="3600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85230242"/>
              </p:ext>
            </p:extLst>
          </p:nvPr>
        </p:nvGraphicFramePr>
        <p:xfrm>
          <a:off x="505196" y="1858204"/>
          <a:ext cx="11183937" cy="3723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492"/>
                <a:gridCol w="2675412"/>
                <a:gridCol w="2505075"/>
                <a:gridCol w="4192958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ONAP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3GPP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err="1" smtClean="0"/>
                        <a:t>Proposed</a:t>
                      </a:r>
                      <a:r>
                        <a:rPr lang="fr-FR" sz="1600" dirty="0" smtClean="0"/>
                        <a:t> action</a:t>
                      </a:r>
                      <a:endParaRPr lang="fr-FR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CRUD </a:t>
                      </a:r>
                      <a:r>
                        <a:rPr lang="fr-FR" sz="1600" dirty="0" err="1" smtClean="0"/>
                        <a:t>operations</a:t>
                      </a:r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600" dirty="0" smtClean="0"/>
                        <a:t>NETCONF</a:t>
                      </a:r>
                      <a:r>
                        <a:rPr lang="fr-FR" sz="1600" baseline="0" dirty="0" smtClean="0"/>
                        <a:t> / YANG as option</a:t>
                      </a:r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600" baseline="0" dirty="0" smtClean="0"/>
                        <a:t>YANG NRM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1600" u="sng" dirty="0" smtClean="0"/>
                        <a:t>AI 3GPP</a:t>
                      </a:r>
                      <a:r>
                        <a:rPr lang="fr-FR" sz="1600" dirty="0" smtClean="0"/>
                        <a:t>: </a:t>
                      </a:r>
                      <a:r>
                        <a:rPr lang="fr-FR" sz="1600" dirty="0" err="1" smtClean="0"/>
                        <a:t>Add</a:t>
                      </a:r>
                      <a:r>
                        <a:rPr lang="fr-FR" sz="1600" dirty="0" smtClean="0"/>
                        <a:t> NETCONF-</a:t>
                      </a:r>
                      <a:r>
                        <a:rPr lang="fr-FR" sz="1600" dirty="0" err="1" smtClean="0"/>
                        <a:t>based</a:t>
                      </a:r>
                      <a:r>
                        <a:rPr lang="fr-FR" sz="1600" baseline="0" dirty="0" smtClean="0"/>
                        <a:t> solution set </a:t>
                      </a:r>
                      <a:r>
                        <a:rPr lang="fr-FR" sz="1600" dirty="0" smtClean="0"/>
                        <a:t>for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Provisioning</a:t>
                      </a:r>
                      <a:r>
                        <a:rPr lang="fr-FR" sz="1600" baseline="0" dirty="0" smtClean="0"/>
                        <a:t> Services.</a:t>
                      </a:r>
                      <a:endParaRPr lang="fr-FR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CRUD notifications</a:t>
                      </a:r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600" dirty="0" smtClean="0"/>
                        <a:t>Not </a:t>
                      </a:r>
                      <a:r>
                        <a:rPr lang="fr-FR" sz="1600" dirty="0" err="1" smtClean="0"/>
                        <a:t>supported</a:t>
                      </a:r>
                      <a:r>
                        <a:rPr lang="fr-FR" sz="1600" dirty="0" smtClean="0"/>
                        <a:t> in R3.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600" baseline="0" dirty="0" err="1" smtClean="0"/>
                        <a:t>Supported</a:t>
                      </a:r>
                      <a:r>
                        <a:rPr lang="fr-FR" sz="1600" baseline="0" dirty="0" smtClean="0"/>
                        <a:t> (REST / JSON)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1600" u="sng" dirty="0" smtClean="0"/>
                        <a:t>AI ONAP</a:t>
                      </a:r>
                      <a:r>
                        <a:rPr lang="fr-FR" sz="1600" dirty="0" smtClean="0"/>
                        <a:t>: </a:t>
                      </a:r>
                      <a:r>
                        <a:rPr lang="fr-FR" sz="1600" baseline="0" dirty="0" err="1" smtClean="0"/>
                        <a:t>Introduce</a:t>
                      </a:r>
                      <a:r>
                        <a:rPr lang="fr-FR" sz="1600" baseline="0" dirty="0" smtClean="0"/>
                        <a:t> ‘Config3GPP’ as new 3GPP </a:t>
                      </a:r>
                      <a:r>
                        <a:rPr lang="fr-FR" sz="1600" baseline="0" dirty="0" err="1" smtClean="0"/>
                        <a:t>Specific</a:t>
                      </a:r>
                      <a:r>
                        <a:rPr lang="fr-FR" sz="1600" baseline="0" dirty="0" smtClean="0"/>
                        <a:t> Record in VES API</a:t>
                      </a:r>
                    </a:p>
                    <a:p>
                      <a:endParaRPr lang="fr-FR" sz="1600" baseline="0" dirty="0" smtClean="0"/>
                    </a:p>
                    <a:p>
                      <a:r>
                        <a:rPr lang="fr-FR" sz="1600" u="sng" baseline="0" dirty="0" smtClean="0"/>
                        <a:t>AI 3GPP</a:t>
                      </a:r>
                      <a:r>
                        <a:rPr lang="fr-FR" sz="1600" baseline="0" dirty="0" smtClean="0"/>
                        <a:t>: </a:t>
                      </a:r>
                      <a:r>
                        <a:rPr lang="en-US" sz="1600" baseline="0" dirty="0" smtClean="0"/>
                        <a:t>Specify a new REST JSON Solution Set </a:t>
                      </a:r>
                      <a:r>
                        <a:rPr lang="fr-FR" sz="1600" baseline="0" dirty="0" smtClean="0"/>
                        <a:t>for: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fr-FR" sz="1600" baseline="0" dirty="0" err="1" smtClean="0"/>
                        <a:t>objectCreationNotification</a:t>
                      </a:r>
                      <a:r>
                        <a:rPr lang="fr-FR" sz="1600" baseline="0" dirty="0" smtClean="0"/>
                        <a:t> ()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fr-FR" sz="1600" baseline="0" dirty="0" err="1" smtClean="0"/>
                        <a:t>objectDeletionNotification</a:t>
                      </a:r>
                      <a:r>
                        <a:rPr lang="fr-FR" sz="1600" baseline="0" dirty="0" smtClean="0"/>
                        <a:t> ()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fr-FR" sz="1600" baseline="0" dirty="0" err="1" smtClean="0"/>
                        <a:t>attributeValueChangeNotification</a:t>
                      </a:r>
                      <a:r>
                        <a:rPr lang="fr-FR" sz="1600" baseline="0" dirty="0" smtClean="0"/>
                        <a:t> ()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fr-FR" sz="1600" baseline="0" dirty="0" smtClean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fr-FR" sz="1600" u="sng" baseline="0" dirty="0" err="1" smtClean="0"/>
                        <a:t>Working</a:t>
                      </a:r>
                      <a:r>
                        <a:rPr lang="fr-FR" sz="1600" u="sng" baseline="0" dirty="0" smtClean="0"/>
                        <a:t> </a:t>
                      </a:r>
                      <a:r>
                        <a:rPr lang="fr-FR" sz="1600" u="sng" baseline="0" dirty="0" err="1" smtClean="0"/>
                        <a:t>assumption</a:t>
                      </a:r>
                      <a:r>
                        <a:rPr lang="fr-FR" sz="1600" baseline="0" dirty="0" smtClean="0"/>
                        <a:t>: VES Collector </a:t>
                      </a:r>
                      <a:r>
                        <a:rPr lang="fr-FR" sz="1600" baseline="0" dirty="0" err="1" smtClean="0"/>
                        <a:t>would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be</a:t>
                      </a:r>
                      <a:r>
                        <a:rPr lang="fr-FR" sz="1600" baseline="0" dirty="0" smtClean="0"/>
                        <a:t> the consumer of CRUD notifications.</a:t>
                      </a:r>
                      <a:endParaRPr lang="en-US" sz="1600" baseline="0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AutoShape 14"/>
          <p:cNvSpPr>
            <a:spLocks noChangeArrowheads="1"/>
          </p:cNvSpPr>
          <p:nvPr/>
        </p:nvSpPr>
        <p:spPr bwMode="auto">
          <a:xfrm>
            <a:off x="-761" y="-1591"/>
            <a:ext cx="10101878" cy="445945"/>
          </a:xfrm>
          <a:prstGeom prst="homePlate">
            <a:avLst>
              <a:gd name="adj" fmla="val 91600"/>
            </a:avLst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en-US" sz="1050">
              <a:latin typeface="Arial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1760" y="-1591"/>
            <a:ext cx="1746926" cy="445945"/>
          </a:xfrm>
          <a:prstGeom prst="rect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3GPP in a </a:t>
            </a:r>
            <a:r>
              <a:rPr lang="fr-FR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nutshell</a:t>
            </a:r>
            <a:endParaRPr lang="fr-FR" sz="105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1740874" y="-1591"/>
            <a:ext cx="1746926" cy="445945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fr-FR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3GPP Management Framework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3538845" y="9659"/>
            <a:ext cx="6166485" cy="434695"/>
          </a:xfrm>
          <a:prstGeom prst="rect">
            <a:avLst/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400" b="1" i="0" u="none" strike="noStrike" cap="none" normalizeH="0" baseline="0" dirty="0" err="1" smtClean="0">
                <a:ln>
                  <a:noFill/>
                </a:ln>
                <a:effectLst/>
                <a:latin typeface="Arial" charset="0"/>
              </a:rPr>
              <a:t>Integrating</a:t>
            </a:r>
            <a:r>
              <a:rPr kumimoji="0" lang="fr-FR" sz="14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</a:rPr>
              <a:t> 3GPP Management Framework </a:t>
            </a:r>
            <a:r>
              <a:rPr kumimoji="0" lang="fr-FR" sz="1400" b="1" i="0" u="none" strike="noStrike" cap="none" normalizeH="0" baseline="0" dirty="0" err="1" smtClean="0">
                <a:ln>
                  <a:noFill/>
                </a:ln>
                <a:effectLst/>
                <a:latin typeface="Arial" charset="0"/>
              </a:rPr>
              <a:t>with</a:t>
            </a:r>
            <a:r>
              <a:rPr kumimoji="0" lang="fr-FR" sz="14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</a:rPr>
              <a:t> ONAP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Positioning</a:t>
            </a:r>
            <a:r>
              <a:rPr kumimoji="0" lang="fr-FR" sz="14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 - </a:t>
            </a:r>
            <a:r>
              <a:rPr lang="fr-F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Fault</a:t>
            </a:r>
            <a:r>
              <a:rPr lang="fr-F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 &amp; Performance Management </a:t>
            </a:r>
            <a:r>
              <a:rPr kumimoji="0" lang="fr-FR" sz="14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- </a:t>
            </a:r>
            <a:r>
              <a:rPr kumimoji="0" lang="fr-FR" sz="1400" b="1" i="0" u="none" strike="noStrike" cap="none" normalizeH="0" baseline="0" dirty="0" err="1" smtClean="0">
                <a:ln>
                  <a:noFill/>
                </a:ln>
                <a:effectLst/>
                <a:latin typeface="Arial" charset="0"/>
              </a:rPr>
              <a:t>Provisioning</a:t>
            </a:r>
            <a:endParaRPr kumimoji="0" lang="fr-FR" sz="1400" b="1" i="0" u="none" strike="noStrike" cap="none" normalizeH="0" baseline="0" dirty="0" smtClean="0">
              <a:ln>
                <a:noFill/>
              </a:ln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16632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600" dirty="0" smtClean="0"/>
              <a:t>3GPP SA5 OpenAPI Specifications</a:t>
            </a:r>
            <a:endParaRPr lang="fr-FR" sz="36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47700" y="1397000"/>
            <a:ext cx="5772150" cy="4830763"/>
          </a:xfrm>
        </p:spPr>
        <p:txBody>
          <a:bodyPr/>
          <a:lstStyle/>
          <a:p>
            <a:r>
              <a:rPr lang="fr-FR" sz="2000" dirty="0" err="1" smtClean="0"/>
              <a:t>Contained</a:t>
            </a:r>
            <a:r>
              <a:rPr lang="fr-FR" sz="2000" dirty="0" smtClean="0"/>
              <a:t> in </a:t>
            </a:r>
            <a:r>
              <a:rPr lang="fr-FR" sz="2000" dirty="0" err="1" smtClean="0"/>
              <a:t>annex</a:t>
            </a:r>
            <a:r>
              <a:rPr lang="fr-FR" sz="2000" dirty="0" smtClean="0"/>
              <a:t> of the 3GPP </a:t>
            </a:r>
            <a:r>
              <a:rPr lang="fr-FR" sz="2000" dirty="0" err="1" smtClean="0"/>
              <a:t>Technical</a:t>
            </a:r>
            <a:r>
              <a:rPr lang="fr-FR" sz="2000" dirty="0" smtClean="0"/>
              <a:t> </a:t>
            </a:r>
            <a:r>
              <a:rPr lang="fr-FR" sz="2000" dirty="0" err="1" smtClean="0"/>
              <a:t>Specification</a:t>
            </a:r>
            <a:r>
              <a:rPr lang="fr-FR" sz="2000" dirty="0" smtClean="0"/>
              <a:t> </a:t>
            </a:r>
            <a:r>
              <a:rPr lang="fr-FR" sz="2000" dirty="0" err="1" smtClean="0"/>
              <a:t>which</a:t>
            </a:r>
            <a:r>
              <a:rPr lang="fr-FR" sz="2000" dirty="0" smtClean="0"/>
              <a:t> </a:t>
            </a:r>
            <a:r>
              <a:rPr lang="fr-FR" sz="2000" dirty="0" err="1" smtClean="0"/>
              <a:t>specifies</a:t>
            </a:r>
            <a:r>
              <a:rPr lang="fr-FR" sz="2000" dirty="0" smtClean="0"/>
              <a:t> the </a:t>
            </a:r>
            <a:r>
              <a:rPr lang="fr-FR" sz="2000" dirty="0" err="1" smtClean="0"/>
              <a:t>corresponding</a:t>
            </a:r>
            <a:r>
              <a:rPr lang="fr-FR" sz="2000" dirty="0" smtClean="0"/>
              <a:t> </a:t>
            </a:r>
            <a:r>
              <a:rPr lang="fr-FR" sz="2000" dirty="0" err="1" smtClean="0"/>
              <a:t>MnS</a:t>
            </a:r>
            <a:endParaRPr lang="fr-FR" sz="2000" dirty="0" smtClean="0"/>
          </a:p>
          <a:p>
            <a:pPr lvl="1"/>
            <a:endParaRPr lang="fr-FR" sz="1600" dirty="0"/>
          </a:p>
          <a:p>
            <a:pPr lvl="1"/>
            <a:endParaRPr lang="fr-FR" sz="1600" dirty="0" smtClean="0"/>
          </a:p>
          <a:p>
            <a:pPr lvl="1"/>
            <a:endParaRPr lang="fr-FR" sz="1600" dirty="0"/>
          </a:p>
          <a:p>
            <a:pPr lvl="1"/>
            <a:endParaRPr lang="fr-FR" sz="1600" dirty="0" smtClean="0"/>
          </a:p>
          <a:p>
            <a:pPr lvl="1"/>
            <a:endParaRPr lang="fr-FR" sz="1600" dirty="0" smtClean="0"/>
          </a:p>
          <a:p>
            <a:r>
              <a:rPr lang="fr-FR" sz="2000" dirty="0" err="1" smtClean="0"/>
              <a:t>Also</a:t>
            </a:r>
            <a:r>
              <a:rPr lang="fr-FR" sz="2000" dirty="0" smtClean="0"/>
              <a:t> </a:t>
            </a:r>
            <a:r>
              <a:rPr lang="fr-FR" sz="2000" dirty="0" err="1" smtClean="0"/>
              <a:t>stored</a:t>
            </a:r>
            <a:r>
              <a:rPr lang="fr-FR" sz="2000" dirty="0" smtClean="0"/>
              <a:t> as </a:t>
            </a:r>
            <a:r>
              <a:rPr lang="fr-FR" sz="2000" dirty="0" err="1" smtClean="0"/>
              <a:t>separate</a:t>
            </a:r>
            <a:r>
              <a:rPr lang="fr-FR" sz="2000" dirty="0" smtClean="0"/>
              <a:t> </a:t>
            </a:r>
            <a:r>
              <a:rPr lang="fr-FR" sz="2000" dirty="0" err="1" smtClean="0"/>
              <a:t>physical</a:t>
            </a:r>
            <a:r>
              <a:rPr lang="fr-FR" sz="2000" dirty="0" smtClean="0"/>
              <a:t> files, accessible at </a:t>
            </a:r>
            <a:r>
              <a:rPr lang="fr-FR" sz="2000" dirty="0">
                <a:hlinkClick r:id="rId2"/>
              </a:rPr>
              <a:t>http://www.3gpp.org/ftp/Specs/2018-12/Rel-15/OpenAPI</a:t>
            </a:r>
            <a:r>
              <a:rPr lang="fr-FR" sz="2000" dirty="0" smtClean="0">
                <a:hlinkClick r:id="rId2"/>
              </a:rPr>
              <a:t>/</a:t>
            </a:r>
            <a:r>
              <a:rPr lang="fr-FR" sz="2000" dirty="0" smtClean="0"/>
              <a:t> </a:t>
            </a:r>
          </a:p>
          <a:p>
            <a:pPr lvl="1"/>
            <a:r>
              <a:rPr lang="fr-FR" sz="1800" dirty="0" smtClean="0"/>
              <a:t>TS 28xxx </a:t>
            </a:r>
            <a:r>
              <a:rPr lang="fr-FR" sz="1800" dirty="0" err="1" smtClean="0"/>
              <a:t>series</a:t>
            </a:r>
            <a:endParaRPr lang="fr-FR" sz="1800" dirty="0" smtClean="0"/>
          </a:p>
          <a:p>
            <a:pPr lvl="1"/>
            <a:r>
              <a:rPr lang="fr-FR" sz="1800" dirty="0" smtClean="0"/>
              <a:t>.</a:t>
            </a:r>
            <a:r>
              <a:rPr lang="fr-FR" sz="1800" dirty="0" err="1" smtClean="0"/>
              <a:t>json</a:t>
            </a:r>
            <a:r>
              <a:rPr lang="fr-FR" sz="1800" dirty="0" smtClean="0"/>
              <a:t> files</a:t>
            </a:r>
          </a:p>
          <a:p>
            <a:pPr lvl="1"/>
            <a:r>
              <a:rPr lang="fr-FR" sz="1800" dirty="0" smtClean="0"/>
              <a:t>One file per Management Service</a:t>
            </a:r>
          </a:p>
          <a:p>
            <a:pPr lvl="1"/>
            <a:r>
              <a:rPr lang="fr-FR" sz="1800" dirty="0" err="1" smtClean="0"/>
              <a:t>Publicly</a:t>
            </a:r>
            <a:r>
              <a:rPr lang="fr-FR" sz="1800" dirty="0" smtClean="0"/>
              <a:t> </a:t>
            </a:r>
            <a:r>
              <a:rPr lang="fr-FR" sz="1800" dirty="0" err="1" smtClean="0"/>
              <a:t>available</a:t>
            </a:r>
            <a:endParaRPr lang="fr-FR" sz="1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825" y="3983396"/>
            <a:ext cx="3848100" cy="2741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8611" y="1275797"/>
            <a:ext cx="3805239" cy="2555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utoShape 14"/>
          <p:cNvSpPr>
            <a:spLocks noChangeArrowheads="1"/>
          </p:cNvSpPr>
          <p:nvPr/>
        </p:nvSpPr>
        <p:spPr bwMode="auto">
          <a:xfrm>
            <a:off x="-761" y="-1591"/>
            <a:ext cx="10101878" cy="445945"/>
          </a:xfrm>
          <a:prstGeom prst="homePlate">
            <a:avLst>
              <a:gd name="adj" fmla="val 91600"/>
            </a:avLst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en-US" sz="1050">
              <a:latin typeface="Arial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1760" y="-1591"/>
            <a:ext cx="1746926" cy="445945"/>
          </a:xfrm>
          <a:prstGeom prst="rect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3GPP in a </a:t>
            </a:r>
            <a:r>
              <a:rPr lang="fr-FR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nutshell</a:t>
            </a:r>
            <a:endParaRPr lang="fr-FR" sz="105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1740874" y="-1591"/>
            <a:ext cx="1746926" cy="445945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fr-FR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3GPP Management Framework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3538845" y="9659"/>
            <a:ext cx="6166485" cy="434695"/>
          </a:xfrm>
          <a:prstGeom prst="rect">
            <a:avLst/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400" b="1" i="0" u="none" strike="noStrike" cap="none" normalizeH="0" baseline="0" dirty="0" err="1" smtClean="0">
                <a:ln>
                  <a:noFill/>
                </a:ln>
                <a:effectLst/>
                <a:latin typeface="Arial" charset="0"/>
              </a:rPr>
              <a:t>Integrating</a:t>
            </a:r>
            <a:r>
              <a:rPr kumimoji="0" lang="fr-FR" sz="14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</a:rPr>
              <a:t> 3GPP Management Framework </a:t>
            </a:r>
            <a:r>
              <a:rPr kumimoji="0" lang="fr-FR" sz="1400" b="1" i="0" u="none" strike="noStrike" cap="none" normalizeH="0" baseline="0" dirty="0" err="1" smtClean="0">
                <a:ln>
                  <a:noFill/>
                </a:ln>
                <a:effectLst/>
                <a:latin typeface="Arial" charset="0"/>
              </a:rPr>
              <a:t>with</a:t>
            </a:r>
            <a:r>
              <a:rPr kumimoji="0" lang="fr-FR" sz="14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</a:rPr>
              <a:t> ONAP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1400" b="1" dirty="0" err="1">
                <a:latin typeface="Arial" charset="0"/>
              </a:rPr>
              <a:t>Positioning</a:t>
            </a:r>
            <a:r>
              <a:rPr lang="fr-FR" sz="1400" b="1" dirty="0">
                <a:latin typeface="Arial" charset="0"/>
              </a:rPr>
              <a:t> - </a:t>
            </a:r>
            <a:r>
              <a:rPr lang="fr-FR" sz="1400" b="1" dirty="0" err="1">
                <a:latin typeface="Arial" charset="0"/>
              </a:rPr>
              <a:t>Fault</a:t>
            </a:r>
            <a:r>
              <a:rPr lang="fr-FR" sz="1400" b="1" dirty="0">
                <a:latin typeface="Arial" charset="0"/>
              </a:rPr>
              <a:t> &amp; Performance Management - </a:t>
            </a:r>
            <a:r>
              <a:rPr kumimoji="0" lang="fr-FR" sz="1400" b="1" i="0" u="none" strike="noStrike" cap="none" normalizeH="0" baseline="0" dirty="0" err="1" smtClean="0">
                <a:ln>
                  <a:noFill/>
                </a:ln>
                <a:effectLst/>
                <a:latin typeface="Arial" charset="0"/>
              </a:rPr>
              <a:t>Provisioning</a:t>
            </a:r>
            <a:endParaRPr kumimoji="0" lang="fr-FR" sz="1400" b="1" i="0" u="none" strike="noStrike" cap="none" normalizeH="0" baseline="0" dirty="0" smtClean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10" name="Rectangle 9"/>
          <p:cNvSpPr/>
          <p:nvPr/>
        </p:nvSpPr>
        <p:spPr>
          <a:xfrm rot="20358416">
            <a:off x="364956" y="2775073"/>
            <a:ext cx="937045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To </a:t>
            </a:r>
            <a:r>
              <a:rPr lang="fr-FR" sz="28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be</a:t>
            </a:r>
            <a:r>
              <a:rPr lang="fr-FR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fr-FR" sz="28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checked</a:t>
            </a:r>
            <a:r>
              <a:rPr lang="fr-F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fr-FR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after</a:t>
            </a:r>
            <a:r>
              <a:rPr lang="fr-F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SA#83, if </a:t>
            </a:r>
            <a:r>
              <a:rPr lang="fr-FR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this</a:t>
            </a:r>
            <a:r>
              <a:rPr lang="fr-F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has been </a:t>
            </a:r>
            <a:r>
              <a:rPr lang="fr-FR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approved</a:t>
            </a:r>
            <a:endParaRPr lang="fr-FR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888783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600" dirty="0" err="1" smtClean="0"/>
              <a:t>Some</a:t>
            </a:r>
            <a:r>
              <a:rPr lang="fr-FR" sz="3600" dirty="0" smtClean="0"/>
              <a:t> </a:t>
            </a:r>
            <a:r>
              <a:rPr lang="fr-FR" sz="3600" dirty="0" err="1" smtClean="0"/>
              <a:t>useful</a:t>
            </a:r>
            <a:r>
              <a:rPr lang="fr-FR" sz="3600" dirty="0" smtClean="0"/>
              <a:t> links</a:t>
            </a:r>
            <a:endParaRPr lang="fr-FR" sz="36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1800" dirty="0" smtClean="0"/>
              <a:t>TS 28.530 – </a:t>
            </a:r>
            <a:r>
              <a:rPr lang="en-US" sz="1800" dirty="0"/>
              <a:t>Management and orchestration; Concepts, use cases and </a:t>
            </a:r>
            <a:r>
              <a:rPr lang="en-US" sz="1800" dirty="0" smtClean="0"/>
              <a:t>requirements (</a:t>
            </a:r>
            <a:r>
              <a:rPr lang="fr-FR" sz="1800" dirty="0" smtClean="0">
                <a:hlinkClick r:id="rId2"/>
              </a:rPr>
              <a:t>http</a:t>
            </a:r>
            <a:r>
              <a:rPr lang="fr-FR" sz="1800" dirty="0">
                <a:hlinkClick r:id="rId2"/>
              </a:rPr>
              <a:t>://www.3gpp.org/ftp//Specs/archive/28_series/28.530</a:t>
            </a:r>
            <a:r>
              <a:rPr lang="fr-FR" sz="1800" dirty="0" smtClean="0">
                <a:hlinkClick r:id="rId2"/>
              </a:rPr>
              <a:t>/</a:t>
            </a:r>
            <a:r>
              <a:rPr lang="fr-FR" sz="1800" dirty="0" smtClean="0"/>
              <a:t>)</a:t>
            </a:r>
          </a:p>
          <a:p>
            <a:r>
              <a:rPr lang="fr-FR" sz="1800" dirty="0" smtClean="0"/>
              <a:t>TS 28.522 – </a:t>
            </a:r>
            <a:r>
              <a:rPr lang="en-US" sz="1800" dirty="0"/>
              <a:t>Management and orchestration; Architecture </a:t>
            </a:r>
            <a:r>
              <a:rPr lang="en-US" sz="1800" dirty="0" smtClean="0"/>
              <a:t>framework (</a:t>
            </a:r>
            <a:r>
              <a:rPr lang="fr-FR" sz="1800" dirty="0" smtClean="0">
                <a:hlinkClick r:id="rId3"/>
              </a:rPr>
              <a:t>http</a:t>
            </a:r>
            <a:r>
              <a:rPr lang="fr-FR" sz="1800" dirty="0">
                <a:hlinkClick r:id="rId3"/>
              </a:rPr>
              <a:t>://www.3gpp.org/ftp//Specs/archive/28_series/28.533</a:t>
            </a:r>
            <a:r>
              <a:rPr lang="fr-FR" sz="1800" dirty="0" smtClean="0">
                <a:hlinkClick r:id="rId3"/>
              </a:rPr>
              <a:t>/</a:t>
            </a:r>
            <a:r>
              <a:rPr lang="fr-FR" sz="1800" dirty="0" smtClean="0"/>
              <a:t>)</a:t>
            </a:r>
          </a:p>
          <a:p>
            <a:r>
              <a:rPr lang="fr-FR" sz="1800" dirty="0" smtClean="0"/>
              <a:t>TS 28.541 – </a:t>
            </a:r>
            <a:r>
              <a:rPr lang="en-US" sz="1800" dirty="0"/>
              <a:t>Management and orchestration; 5G Network Resource Model (NRM); Stage 2 and stage </a:t>
            </a:r>
            <a:r>
              <a:rPr lang="en-US" sz="1800" dirty="0" smtClean="0"/>
              <a:t>3 (</a:t>
            </a:r>
            <a:r>
              <a:rPr lang="fr-FR" sz="1800" dirty="0" smtClean="0">
                <a:hlinkClick r:id="rId4"/>
              </a:rPr>
              <a:t>http</a:t>
            </a:r>
            <a:r>
              <a:rPr lang="fr-FR" sz="1800" dirty="0">
                <a:hlinkClick r:id="rId4"/>
              </a:rPr>
              <a:t>://www.3gpp.org/ftp//Specs/archive/28_series/28.541</a:t>
            </a:r>
            <a:r>
              <a:rPr lang="fr-FR" sz="1800" dirty="0" smtClean="0">
                <a:hlinkClick r:id="rId4"/>
              </a:rPr>
              <a:t>/</a:t>
            </a:r>
            <a:r>
              <a:rPr lang="fr-FR" sz="1800" dirty="0" smtClean="0"/>
              <a:t>)</a:t>
            </a:r>
          </a:p>
          <a:p>
            <a:r>
              <a:rPr lang="fr-FR" sz="1800" dirty="0" smtClean="0"/>
              <a:t>TS 28.532 – </a:t>
            </a:r>
            <a:r>
              <a:rPr lang="en-US" sz="1800" dirty="0"/>
              <a:t>Management and orchestration; Generic management </a:t>
            </a:r>
            <a:r>
              <a:rPr lang="en-US" sz="1800" dirty="0" smtClean="0"/>
              <a:t>services (</a:t>
            </a:r>
            <a:r>
              <a:rPr lang="fr-FR" sz="1800" dirty="0" smtClean="0">
                <a:hlinkClick r:id="rId5"/>
              </a:rPr>
              <a:t>http</a:t>
            </a:r>
            <a:r>
              <a:rPr lang="fr-FR" sz="1800" dirty="0">
                <a:hlinkClick r:id="rId5"/>
              </a:rPr>
              <a:t>://www.3gpp.org/ftp//</a:t>
            </a:r>
            <a:r>
              <a:rPr lang="fr-FR" sz="1800" dirty="0" smtClean="0">
                <a:hlinkClick r:id="rId5"/>
              </a:rPr>
              <a:t>Specs/archive/28_series/28.532/</a:t>
            </a:r>
            <a:r>
              <a:rPr lang="fr-FR" sz="1800" dirty="0" smtClean="0"/>
              <a:t>)</a:t>
            </a:r>
          </a:p>
          <a:p>
            <a:r>
              <a:rPr lang="fr-FR" sz="1800" dirty="0" smtClean="0"/>
              <a:t>TS 28.545 - </a:t>
            </a:r>
            <a:r>
              <a:rPr lang="en-US" sz="1800" dirty="0"/>
              <a:t>Management and orchestration; Fault Supervision (FS</a:t>
            </a:r>
            <a:r>
              <a:rPr lang="en-US" sz="1800" dirty="0" smtClean="0"/>
              <a:t>) (</a:t>
            </a:r>
            <a:r>
              <a:rPr lang="fr-FR" sz="1800" dirty="0" smtClean="0">
                <a:hlinkClick r:id="rId6"/>
              </a:rPr>
              <a:t>http</a:t>
            </a:r>
            <a:r>
              <a:rPr lang="fr-FR" sz="1800" dirty="0">
                <a:hlinkClick r:id="rId6"/>
              </a:rPr>
              <a:t>://www.3gpp.org/ftp//Specs/archive/28_series/28.545</a:t>
            </a:r>
            <a:r>
              <a:rPr lang="fr-FR" sz="1800" dirty="0" smtClean="0">
                <a:hlinkClick r:id="rId6"/>
              </a:rPr>
              <a:t>/</a:t>
            </a:r>
            <a:r>
              <a:rPr lang="fr-FR" sz="1800" dirty="0" smtClean="0"/>
              <a:t>)</a:t>
            </a:r>
          </a:p>
          <a:p>
            <a:r>
              <a:rPr lang="fr-FR" sz="1800" dirty="0" smtClean="0"/>
              <a:t>TS 28.550 </a:t>
            </a:r>
            <a:r>
              <a:rPr lang="fr-FR" sz="1800" dirty="0"/>
              <a:t>– Management and orchestration; Performance </a:t>
            </a:r>
            <a:r>
              <a:rPr lang="fr-FR" sz="1800" dirty="0" smtClean="0"/>
              <a:t>assurance (</a:t>
            </a:r>
            <a:r>
              <a:rPr lang="fr-FR" sz="1800" dirty="0" smtClean="0">
                <a:hlinkClick r:id="rId7"/>
              </a:rPr>
              <a:t>http</a:t>
            </a:r>
            <a:r>
              <a:rPr lang="fr-FR" sz="1800" dirty="0">
                <a:hlinkClick r:id="rId7"/>
              </a:rPr>
              <a:t>://www.3gpp.org/ftp//Specs/archive/28_series/28.550</a:t>
            </a:r>
            <a:r>
              <a:rPr lang="fr-FR" sz="1800" dirty="0" smtClean="0">
                <a:hlinkClick r:id="rId7"/>
              </a:rPr>
              <a:t>/</a:t>
            </a:r>
            <a:r>
              <a:rPr lang="fr-FR" sz="1800" dirty="0" smtClean="0"/>
              <a:t>) </a:t>
            </a:r>
          </a:p>
          <a:p>
            <a:r>
              <a:rPr lang="fr-FR" sz="1800" dirty="0" smtClean="0"/>
              <a:t>TR 28.890* - </a:t>
            </a:r>
            <a:r>
              <a:rPr lang="en-US" sz="1800" dirty="0"/>
              <a:t>Management and orchestration; Study on integration of Open Network Automation Platform (ONAP) and 3GPP management for 5G networks (</a:t>
            </a:r>
            <a:r>
              <a:rPr lang="en-US" sz="1800" dirty="0">
                <a:hlinkClick r:id="rId8"/>
              </a:rPr>
              <a:t>http://www.3gpp.org/ftp//Specs/archive/28_series/28.890</a:t>
            </a:r>
            <a:r>
              <a:rPr lang="en-US" sz="1800" dirty="0" smtClean="0">
                <a:hlinkClick r:id="rId8"/>
              </a:rPr>
              <a:t>/</a:t>
            </a:r>
            <a:r>
              <a:rPr lang="en-US" sz="1800" dirty="0" smtClean="0"/>
              <a:t>)</a:t>
            </a:r>
          </a:p>
          <a:p>
            <a:r>
              <a:rPr lang="en-US" sz="1800" dirty="0" smtClean="0"/>
              <a:t>New Work Item Description</a:t>
            </a:r>
            <a:endParaRPr lang="fr-FR" sz="1800" dirty="0"/>
          </a:p>
        </p:txBody>
      </p:sp>
      <p:sp>
        <p:nvSpPr>
          <p:cNvPr id="4" name="Rectangle 3"/>
          <p:cNvSpPr/>
          <p:nvPr/>
        </p:nvSpPr>
        <p:spPr>
          <a:xfrm rot="20373615">
            <a:off x="821197" y="3375567"/>
            <a:ext cx="1013501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To </a:t>
            </a:r>
            <a:r>
              <a:rPr lang="fr-FR" sz="28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be</a:t>
            </a:r>
            <a:r>
              <a:rPr lang="fr-FR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fr-FR" sz="28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updated</a:t>
            </a:r>
            <a:r>
              <a:rPr lang="fr-F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fr-FR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after</a:t>
            </a:r>
            <a:r>
              <a:rPr lang="fr-F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SA#83, </a:t>
            </a:r>
            <a:r>
              <a:rPr lang="fr-FR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with</a:t>
            </a:r>
            <a:r>
              <a:rPr lang="fr-F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fr-FR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link</a:t>
            </a:r>
            <a:r>
              <a:rPr lang="fr-F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to the new </a:t>
            </a:r>
            <a:r>
              <a:rPr lang="fr-FR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Work</a:t>
            </a:r>
            <a:r>
              <a:rPr lang="fr-F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Item</a:t>
            </a:r>
            <a:endParaRPr lang="fr-FR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641446" y="6414444"/>
            <a:ext cx="193033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* </a:t>
            </a:r>
            <a:r>
              <a:rPr lang="fr-FR" dirty="0" err="1" smtClean="0"/>
              <a:t>Completed</a:t>
            </a:r>
            <a:r>
              <a:rPr lang="fr-FR" dirty="0" smtClean="0"/>
              <a:t> in 03/2019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7656366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815" y="2879729"/>
            <a:ext cx="8221835" cy="519616"/>
          </a:xfrm>
        </p:spPr>
        <p:txBody>
          <a:bodyPr/>
          <a:lstStyle/>
          <a:p>
            <a:r>
              <a:rPr lang="sv-SE" sz="4400" dirty="0" err="1"/>
              <a:t>Thank</a:t>
            </a:r>
            <a:r>
              <a:rPr lang="sv-SE" sz="4400" dirty="0"/>
              <a:t> </a:t>
            </a:r>
            <a:r>
              <a:rPr lang="sv-SE" sz="4400" dirty="0" err="1"/>
              <a:t>you</a:t>
            </a:r>
            <a:r>
              <a:rPr lang="sv-SE" sz="4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Content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800" dirty="0" smtClean="0"/>
              <a:t>3GPP in a </a:t>
            </a:r>
            <a:r>
              <a:rPr lang="fr-FR" sz="2800" dirty="0" err="1" smtClean="0"/>
              <a:t>nutshell</a:t>
            </a:r>
            <a:endParaRPr lang="fr-FR" sz="2800" dirty="0" smtClean="0"/>
          </a:p>
          <a:p>
            <a:r>
              <a:rPr lang="fr-FR" sz="2800" dirty="0" smtClean="0"/>
              <a:t>3GPP Management Framework</a:t>
            </a:r>
          </a:p>
          <a:p>
            <a:r>
              <a:rPr lang="fr-FR" sz="2800" dirty="0" err="1" smtClean="0"/>
              <a:t>Integrating</a:t>
            </a:r>
            <a:r>
              <a:rPr lang="fr-FR" sz="2800" dirty="0" smtClean="0"/>
              <a:t> 3GPP Management Framework </a:t>
            </a:r>
            <a:r>
              <a:rPr lang="fr-FR" sz="2800" dirty="0" err="1" smtClean="0"/>
              <a:t>with</a:t>
            </a:r>
            <a:r>
              <a:rPr lang="fr-FR" sz="2800" dirty="0" smtClean="0"/>
              <a:t> ONAP</a:t>
            </a:r>
          </a:p>
          <a:p>
            <a:pPr lvl="1"/>
            <a:r>
              <a:rPr lang="fr-FR" sz="2000" dirty="0" err="1" smtClean="0"/>
              <a:t>Positioning</a:t>
            </a:r>
            <a:endParaRPr lang="fr-FR" sz="2000" dirty="0" smtClean="0"/>
          </a:p>
          <a:p>
            <a:pPr lvl="1"/>
            <a:r>
              <a:rPr lang="fr-FR" sz="2000" dirty="0" err="1" smtClean="0"/>
              <a:t>Fault</a:t>
            </a:r>
            <a:r>
              <a:rPr lang="fr-FR" sz="2000" dirty="0" smtClean="0"/>
              <a:t> &amp; Performance Management</a:t>
            </a:r>
          </a:p>
          <a:p>
            <a:pPr lvl="2"/>
            <a:r>
              <a:rPr lang="fr-FR" sz="1800" dirty="0" smtClean="0"/>
              <a:t>General</a:t>
            </a:r>
          </a:p>
          <a:p>
            <a:pPr lvl="2"/>
            <a:r>
              <a:rPr lang="fr-FR" sz="1800" dirty="0" smtClean="0"/>
              <a:t>FM</a:t>
            </a:r>
          </a:p>
          <a:p>
            <a:pPr lvl="2"/>
            <a:r>
              <a:rPr lang="fr-FR" sz="1800" dirty="0" smtClean="0"/>
              <a:t>PM</a:t>
            </a:r>
          </a:p>
          <a:p>
            <a:pPr lvl="1"/>
            <a:r>
              <a:rPr lang="fr-FR" sz="2000" dirty="0" err="1" smtClean="0"/>
              <a:t>Provisioning</a:t>
            </a:r>
            <a:r>
              <a:rPr lang="fr-FR" sz="2000" dirty="0" smtClean="0"/>
              <a:t> </a:t>
            </a:r>
            <a:r>
              <a:rPr lang="fr-FR" sz="2000" dirty="0"/>
              <a:t>(Config. Management</a:t>
            </a:r>
            <a:r>
              <a:rPr lang="fr-FR" sz="2000" dirty="0" smtClean="0"/>
              <a:t>)</a:t>
            </a:r>
          </a:p>
          <a:p>
            <a:pPr lvl="1"/>
            <a:r>
              <a:rPr lang="fr-FR" sz="2000" dirty="0" err="1" smtClean="0"/>
              <a:t>Misc</a:t>
            </a:r>
            <a:r>
              <a:rPr lang="fr-FR" sz="2000" dirty="0" smtClean="0"/>
              <a:t>.</a:t>
            </a:r>
          </a:p>
          <a:p>
            <a:r>
              <a:rPr lang="fr-FR" sz="2500" dirty="0" err="1" smtClean="0"/>
              <a:t>Useful</a:t>
            </a:r>
            <a:r>
              <a:rPr lang="fr-FR" sz="2500" dirty="0" smtClean="0"/>
              <a:t> links</a:t>
            </a:r>
            <a:endParaRPr lang="fr-FR" sz="2500" dirty="0"/>
          </a:p>
        </p:txBody>
      </p:sp>
    </p:spTree>
    <p:extLst>
      <p:ext uri="{BB962C8B-B14F-4D97-AF65-F5344CB8AC3E}">
        <p14:creationId xmlns:p14="http://schemas.microsoft.com/office/powerpoint/2010/main" val="275263060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600" dirty="0" smtClean="0"/>
              <a:t>3GPP Structure</a:t>
            </a:r>
            <a:endParaRPr lang="fr-FR" sz="3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7324" y="1443479"/>
            <a:ext cx="5969001" cy="4723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14"/>
          <p:cNvSpPr>
            <a:spLocks noChangeArrowheads="1"/>
          </p:cNvSpPr>
          <p:nvPr/>
        </p:nvSpPr>
        <p:spPr bwMode="auto">
          <a:xfrm>
            <a:off x="-761" y="-1591"/>
            <a:ext cx="10101878" cy="445945"/>
          </a:xfrm>
          <a:prstGeom prst="homePlate">
            <a:avLst>
              <a:gd name="adj" fmla="val 91600"/>
            </a:avLst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en-US" sz="1050">
              <a:latin typeface="Arial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1760" y="-1591"/>
            <a:ext cx="1746926" cy="445945"/>
          </a:xfrm>
          <a:prstGeom prst="rect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3GPP in a </a:t>
            </a:r>
            <a:r>
              <a:rPr kumimoji="0" lang="fr-FR" sz="1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nutshell</a:t>
            </a:r>
            <a:endParaRPr kumimoji="0" lang="fr-FR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1740874" y="-1591"/>
            <a:ext cx="1746926" cy="445945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5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3GPP Management Framework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3538845" y="9659"/>
            <a:ext cx="6166485" cy="434695"/>
          </a:xfrm>
          <a:prstGeom prst="rect">
            <a:avLst/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50" b="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Integrating</a:t>
            </a:r>
            <a:r>
              <a:rPr kumimoji="0" lang="fr-FR" sz="105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 3GPP Management Framework </a:t>
            </a:r>
            <a:r>
              <a:rPr kumimoji="0" lang="fr-FR" sz="1050" b="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with</a:t>
            </a:r>
            <a:r>
              <a:rPr kumimoji="0" lang="fr-FR" sz="105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 ONAP</a:t>
            </a:r>
          </a:p>
        </p:txBody>
      </p:sp>
    </p:spTree>
    <p:extLst>
      <p:ext uri="{BB962C8B-B14F-4D97-AF65-F5344CB8AC3E}">
        <p14:creationId xmlns:p14="http://schemas.microsoft.com/office/powerpoint/2010/main" val="349339194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600" dirty="0" smtClean="0"/>
              <a:t>3GPP Releases</a:t>
            </a:r>
            <a:endParaRPr lang="fr-FR" sz="3600" dirty="0"/>
          </a:p>
        </p:txBody>
      </p:sp>
      <p:grpSp>
        <p:nvGrpSpPr>
          <p:cNvPr id="42" name="Groupe 41"/>
          <p:cNvGrpSpPr/>
          <p:nvPr/>
        </p:nvGrpSpPr>
        <p:grpSpPr>
          <a:xfrm>
            <a:off x="934038" y="2100577"/>
            <a:ext cx="9592015" cy="3680015"/>
            <a:chOff x="312738" y="1441450"/>
            <a:chExt cx="11604625" cy="4818063"/>
          </a:xfrm>
        </p:grpSpPr>
        <p:sp>
          <p:nvSpPr>
            <p:cNvPr id="4" name="Rectangle: Rounded Corners 42">
              <a:extLst>
                <a:ext uri="{FF2B5EF4-FFF2-40B4-BE49-F238E27FC236}">
                  <a16:creationId xmlns:a16="http://schemas.microsoft.com/office/drawing/2014/main" xmlns="" id="{C30772E1-C9AD-4ADC-A729-9CF3DCA2AA9D}"/>
                </a:ext>
              </a:extLst>
            </p:cNvPr>
            <p:cNvSpPr/>
            <p:nvPr/>
          </p:nvSpPr>
          <p:spPr>
            <a:xfrm>
              <a:off x="312738" y="4743450"/>
              <a:ext cx="6951662" cy="365125"/>
            </a:xfrm>
            <a:prstGeom prst="roundRect">
              <a:avLst/>
            </a:prstGeom>
            <a:solidFill>
              <a:srgbClr val="FF7D93"/>
            </a:solidFill>
            <a:ln w="3175" cap="flat" cmpd="sng" algn="ctr">
              <a:noFill/>
              <a:prstDash val="solid"/>
            </a:ln>
            <a:effectLst/>
          </p:spPr>
          <p:txBody>
            <a:bodyPr lIns="72000" tIns="72000" rIns="72000" bIns="72000"/>
            <a:lstStyle/>
            <a:p>
              <a:pPr defTabSz="914354">
                <a:defRPr/>
              </a:pPr>
              <a:r>
                <a:rPr lang="en-US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                                 Rel-16 Study phase  </a:t>
              </a:r>
              <a:br>
                <a:rPr lang="en-US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</a:br>
              <a:endPara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" name="Straight Connector 4"/>
            <p:cNvCxnSpPr>
              <a:cxnSpLocks/>
            </p:cNvCxnSpPr>
            <p:nvPr/>
          </p:nvCxnSpPr>
          <p:spPr bwMode="auto">
            <a:xfrm flipV="1">
              <a:off x="3613150" y="2090738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" name="Straight Connector 5"/>
            <p:cNvCxnSpPr>
              <a:cxnSpLocks/>
            </p:cNvCxnSpPr>
            <p:nvPr/>
          </p:nvCxnSpPr>
          <p:spPr bwMode="auto">
            <a:xfrm flipV="1">
              <a:off x="2506663" y="2090738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Straight Connector 6"/>
            <p:cNvCxnSpPr>
              <a:cxnSpLocks/>
            </p:cNvCxnSpPr>
            <p:nvPr/>
          </p:nvCxnSpPr>
          <p:spPr bwMode="auto">
            <a:xfrm flipV="1">
              <a:off x="4754563" y="2090738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" name="Straight Connector 7"/>
            <p:cNvCxnSpPr>
              <a:cxnSpLocks/>
            </p:cNvCxnSpPr>
            <p:nvPr/>
          </p:nvCxnSpPr>
          <p:spPr bwMode="auto">
            <a:xfrm flipV="1">
              <a:off x="5829300" y="2090738"/>
              <a:ext cx="0" cy="4003675"/>
            </a:xfrm>
            <a:prstGeom prst="line">
              <a:avLst/>
            </a:prstGeom>
            <a:noFill/>
            <a:ln w="19050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" name="Straight Connector 8"/>
            <p:cNvCxnSpPr>
              <a:cxnSpLocks/>
            </p:cNvCxnSpPr>
            <p:nvPr/>
          </p:nvCxnSpPr>
          <p:spPr bwMode="auto">
            <a:xfrm flipV="1">
              <a:off x="8039100" y="2090738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" name="Straight Connector 9"/>
            <p:cNvCxnSpPr>
              <a:cxnSpLocks/>
            </p:cNvCxnSpPr>
            <p:nvPr/>
          </p:nvCxnSpPr>
          <p:spPr bwMode="auto">
            <a:xfrm flipV="1">
              <a:off x="6934200" y="2090738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" name="Straight Connector 10"/>
            <p:cNvCxnSpPr>
              <a:cxnSpLocks/>
            </p:cNvCxnSpPr>
            <p:nvPr/>
          </p:nvCxnSpPr>
          <p:spPr bwMode="auto">
            <a:xfrm flipV="1">
              <a:off x="9148763" y="2090738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" name="Straight Connector 11"/>
            <p:cNvCxnSpPr>
              <a:cxnSpLocks/>
            </p:cNvCxnSpPr>
            <p:nvPr/>
          </p:nvCxnSpPr>
          <p:spPr bwMode="auto">
            <a:xfrm flipV="1">
              <a:off x="10250488" y="2090738"/>
              <a:ext cx="0" cy="4003675"/>
            </a:xfrm>
            <a:prstGeom prst="line">
              <a:avLst/>
            </a:prstGeom>
            <a:noFill/>
            <a:ln w="19050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" name="Straight Connector 12"/>
            <p:cNvCxnSpPr>
              <a:cxnSpLocks/>
            </p:cNvCxnSpPr>
            <p:nvPr/>
          </p:nvCxnSpPr>
          <p:spPr bwMode="auto">
            <a:xfrm flipV="1">
              <a:off x="11355388" y="2090738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xmlns="" id="{2CE9EBD0-B7FF-4849-9E25-DD5599BCA606}"/>
                </a:ext>
              </a:extLst>
            </p:cNvPr>
            <p:cNvSpPr/>
            <p:nvPr/>
          </p:nvSpPr>
          <p:spPr>
            <a:xfrm>
              <a:off x="2544763" y="2133600"/>
              <a:ext cx="1044575" cy="608013"/>
            </a:xfrm>
            <a:prstGeom prst="rect">
              <a:avLst/>
            </a:prstGeom>
            <a:solidFill>
              <a:srgbClr val="98A2AE"/>
            </a:solidFill>
            <a:ln>
              <a:noFill/>
            </a:ln>
            <a:effectLst/>
          </p:spPr>
          <p:txBody>
            <a:bodyPr lIns="72000" tIns="72000" rIns="72000" bIns="72000" anchor="ctr"/>
            <a:lstStyle/>
            <a:p>
              <a:pPr algn="ctr" defTabSz="914354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Q2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xmlns="" id="{F35D28EA-AE44-4F85-8DBB-8497C4B5E3CE}"/>
                </a:ext>
              </a:extLst>
            </p:cNvPr>
            <p:cNvSpPr/>
            <p:nvPr/>
          </p:nvSpPr>
          <p:spPr>
            <a:xfrm>
              <a:off x="3649663" y="2133600"/>
              <a:ext cx="1044575" cy="608013"/>
            </a:xfrm>
            <a:prstGeom prst="rect">
              <a:avLst/>
            </a:prstGeom>
            <a:solidFill>
              <a:srgbClr val="98A2AE"/>
            </a:solidFill>
            <a:ln>
              <a:noFill/>
            </a:ln>
            <a:effectLst/>
          </p:spPr>
          <p:txBody>
            <a:bodyPr lIns="72000" tIns="72000" rIns="72000" bIns="72000" anchor="ctr"/>
            <a:lstStyle/>
            <a:p>
              <a:pPr algn="ctr" defTabSz="914354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Q3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xmlns="" id="{5A405768-736A-4B45-A213-43A499AF5A65}"/>
                </a:ext>
              </a:extLst>
            </p:cNvPr>
            <p:cNvSpPr/>
            <p:nvPr/>
          </p:nvSpPr>
          <p:spPr>
            <a:xfrm>
              <a:off x="4754563" y="2125663"/>
              <a:ext cx="1047750" cy="606425"/>
            </a:xfrm>
            <a:prstGeom prst="rect">
              <a:avLst/>
            </a:prstGeom>
            <a:solidFill>
              <a:srgbClr val="98A2AE"/>
            </a:solidFill>
            <a:ln>
              <a:noFill/>
            </a:ln>
            <a:effectLst/>
          </p:spPr>
          <p:txBody>
            <a:bodyPr lIns="72000" tIns="72000" rIns="72000" bIns="72000" anchor="ctr"/>
            <a:lstStyle/>
            <a:p>
              <a:pPr algn="ctr" defTabSz="914354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Q4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xmlns="" id="{06186567-82FF-4834-8195-2092453C4CFB}"/>
                </a:ext>
              </a:extLst>
            </p:cNvPr>
            <p:cNvSpPr/>
            <p:nvPr/>
          </p:nvSpPr>
          <p:spPr>
            <a:xfrm>
              <a:off x="5861050" y="1460500"/>
              <a:ext cx="4364038" cy="608013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72000" tIns="72000" rIns="72000" bIns="72000" anchor="ctr"/>
            <a:lstStyle/>
            <a:p>
              <a:pPr algn="ctr" defTabSz="914354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2019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xmlns="" id="{94518856-9985-4ADB-82C7-B0CAEB345B2F}"/>
                </a:ext>
              </a:extLst>
            </p:cNvPr>
            <p:cNvSpPr/>
            <p:nvPr/>
          </p:nvSpPr>
          <p:spPr>
            <a:xfrm>
              <a:off x="6967538" y="2133600"/>
              <a:ext cx="1046162" cy="608013"/>
            </a:xfrm>
            <a:prstGeom prst="rect">
              <a:avLst/>
            </a:prstGeom>
            <a:solidFill>
              <a:srgbClr val="4D5766"/>
            </a:solidFill>
            <a:ln>
              <a:noFill/>
            </a:ln>
            <a:effectLst/>
          </p:spPr>
          <p:txBody>
            <a:bodyPr lIns="72000" tIns="72000" rIns="72000" bIns="72000" anchor="ctr"/>
            <a:lstStyle/>
            <a:p>
              <a:pPr algn="ctr" defTabSz="914354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Q2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xmlns="" id="{A67DF021-2824-4B1F-A6FD-AA0C2FB4FA4C}"/>
                </a:ext>
              </a:extLst>
            </p:cNvPr>
            <p:cNvSpPr/>
            <p:nvPr/>
          </p:nvSpPr>
          <p:spPr>
            <a:xfrm>
              <a:off x="8072438" y="2133600"/>
              <a:ext cx="1046162" cy="608013"/>
            </a:xfrm>
            <a:prstGeom prst="rect">
              <a:avLst/>
            </a:prstGeom>
            <a:solidFill>
              <a:srgbClr val="4D5766"/>
            </a:solidFill>
            <a:ln>
              <a:noFill/>
            </a:ln>
            <a:effectLst/>
          </p:spPr>
          <p:txBody>
            <a:bodyPr lIns="72000" tIns="72000" rIns="72000" bIns="72000" anchor="ctr"/>
            <a:lstStyle/>
            <a:p>
              <a:pPr algn="ctr" defTabSz="914354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Q3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xmlns="" id="{079E67CF-49D6-4F8D-B51A-1590172B3F6F}"/>
                </a:ext>
              </a:extLst>
            </p:cNvPr>
            <p:cNvSpPr/>
            <p:nvPr/>
          </p:nvSpPr>
          <p:spPr>
            <a:xfrm>
              <a:off x="9180513" y="2125663"/>
              <a:ext cx="1044575" cy="606425"/>
            </a:xfrm>
            <a:prstGeom prst="rect">
              <a:avLst/>
            </a:prstGeom>
            <a:solidFill>
              <a:srgbClr val="4D5766"/>
            </a:solidFill>
            <a:ln>
              <a:noFill/>
            </a:ln>
            <a:effectLst/>
          </p:spPr>
          <p:txBody>
            <a:bodyPr lIns="72000" tIns="72000" rIns="72000" bIns="72000" anchor="ctr"/>
            <a:lstStyle/>
            <a:p>
              <a:pPr algn="ctr" defTabSz="914354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Q4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xmlns="" id="{B4291660-A41C-4AD6-9F3F-7B95960A11F7}"/>
                </a:ext>
              </a:extLst>
            </p:cNvPr>
            <p:cNvSpPr/>
            <p:nvPr/>
          </p:nvSpPr>
          <p:spPr>
            <a:xfrm>
              <a:off x="5861050" y="2133600"/>
              <a:ext cx="1046163" cy="608013"/>
            </a:xfrm>
            <a:prstGeom prst="rect">
              <a:avLst/>
            </a:prstGeom>
            <a:solidFill>
              <a:srgbClr val="4D5766"/>
            </a:solidFill>
            <a:ln>
              <a:noFill/>
            </a:ln>
            <a:effectLst/>
          </p:spPr>
          <p:txBody>
            <a:bodyPr lIns="72000" tIns="72000" rIns="72000" bIns="72000" anchor="ctr"/>
            <a:lstStyle/>
            <a:p>
              <a:pPr algn="ctr" defTabSz="914354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Q1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xmlns="" id="{27582A52-0F77-4B79-A1F7-8CDA554B8592}"/>
                </a:ext>
              </a:extLst>
            </p:cNvPr>
            <p:cNvSpPr/>
            <p:nvPr/>
          </p:nvSpPr>
          <p:spPr>
            <a:xfrm>
              <a:off x="10285413" y="1452563"/>
              <a:ext cx="1069975" cy="604837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72000" tIns="72000" rIns="72000" bIns="72000" anchor="ctr"/>
            <a:lstStyle/>
            <a:p>
              <a:pPr algn="ctr" defTabSz="914354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2020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xmlns="" id="{6EA18374-7D7C-42D1-85B3-3ACCDC726AF3}"/>
                </a:ext>
              </a:extLst>
            </p:cNvPr>
            <p:cNvSpPr/>
            <p:nvPr/>
          </p:nvSpPr>
          <p:spPr>
            <a:xfrm>
              <a:off x="10285413" y="2133600"/>
              <a:ext cx="1044575" cy="608013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72000" tIns="72000" rIns="72000" bIns="72000" anchor="ctr"/>
            <a:lstStyle/>
            <a:p>
              <a:pPr algn="ctr" defTabSz="914354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Q1</a:t>
              </a:r>
            </a:p>
          </p:txBody>
        </p:sp>
        <p:sp>
          <p:nvSpPr>
            <p:cNvPr id="24" name="Rectangle: Rounded Corners 77">
              <a:extLst>
                <a:ext uri="{FF2B5EF4-FFF2-40B4-BE49-F238E27FC236}">
                  <a16:creationId xmlns:a16="http://schemas.microsoft.com/office/drawing/2014/main" xmlns="" id="{3555AE6E-EB0A-429E-8F8E-4508894B14CB}"/>
                </a:ext>
              </a:extLst>
            </p:cNvPr>
            <p:cNvSpPr/>
            <p:nvPr/>
          </p:nvSpPr>
          <p:spPr>
            <a:xfrm>
              <a:off x="3611563" y="4743450"/>
              <a:ext cx="6578600" cy="365125"/>
            </a:xfrm>
            <a:prstGeom prst="roundRect">
              <a:avLst/>
            </a:prstGeom>
            <a:solidFill>
              <a:srgbClr val="FF3154">
                <a:lumMod val="75000"/>
              </a:srgbClr>
            </a:solidFill>
            <a:ln w="3175" cap="flat" cmpd="sng" algn="ctr">
              <a:noFill/>
              <a:prstDash val="solid"/>
            </a:ln>
            <a:effectLst/>
          </p:spPr>
          <p:txBody>
            <a:bodyPr lIns="72000" tIns="72000" rIns="72000" bIns="72000"/>
            <a:lstStyle/>
            <a:p>
              <a:pPr algn="ctr" defTabSz="914354">
                <a:defRPr/>
              </a:pPr>
              <a:r>
                <a:rPr lang="en-US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Rel-16 Study and Normative phase </a:t>
              </a:r>
              <a:br>
                <a:rPr lang="en-US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</a:br>
              <a:endPara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Rectangle: Rounded Corners 78">
              <a:extLst>
                <a:ext uri="{FF2B5EF4-FFF2-40B4-BE49-F238E27FC236}">
                  <a16:creationId xmlns:a16="http://schemas.microsoft.com/office/drawing/2014/main" xmlns="" id="{CD916A87-8B03-47C1-92F8-CEA3090167BA}"/>
                </a:ext>
              </a:extLst>
            </p:cNvPr>
            <p:cNvSpPr/>
            <p:nvPr/>
          </p:nvSpPr>
          <p:spPr>
            <a:xfrm>
              <a:off x="9739313" y="5143500"/>
              <a:ext cx="1038225" cy="574675"/>
            </a:xfrm>
            <a:prstGeom prst="roundRect">
              <a:avLst/>
            </a:prstGeom>
            <a:solidFill>
              <a:srgbClr val="FF3154">
                <a:lumMod val="75000"/>
              </a:srgbClr>
            </a:solidFill>
            <a:ln w="3175" cap="flat" cmpd="sng" algn="ctr">
              <a:noFill/>
              <a:prstDash val="solid"/>
            </a:ln>
            <a:effectLst/>
          </p:spPr>
          <p:txBody>
            <a:bodyPr lIns="72000" tIns="72000" rIns="72000" bIns="72000"/>
            <a:lstStyle/>
            <a:p>
              <a:pPr algn="ctr" defTabSz="914354">
                <a:defRPr/>
              </a:pPr>
              <a:r>
                <a:rPr lang="en-US" sz="9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Rel-16 </a:t>
              </a:r>
              <a:br>
                <a:rPr lang="en-US" sz="9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</a:br>
              <a:r>
                <a:rPr lang="en-US" sz="9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freeze</a:t>
              </a:r>
            </a:p>
          </p:txBody>
        </p:sp>
        <p:sp>
          <p:nvSpPr>
            <p:cNvPr id="26" name="Rectangle: Rounded Corners 79">
              <a:extLst>
                <a:ext uri="{FF2B5EF4-FFF2-40B4-BE49-F238E27FC236}">
                  <a16:creationId xmlns:a16="http://schemas.microsoft.com/office/drawing/2014/main" xmlns="" id="{B60BD05D-506A-4D5B-A997-210C389C6B35}"/>
                </a:ext>
              </a:extLst>
            </p:cNvPr>
            <p:cNvSpPr/>
            <p:nvPr/>
          </p:nvSpPr>
          <p:spPr>
            <a:xfrm>
              <a:off x="10782300" y="5708650"/>
              <a:ext cx="1135063" cy="550863"/>
            </a:xfrm>
            <a:prstGeom prst="roundRect">
              <a:avLst/>
            </a:prstGeom>
            <a:solidFill>
              <a:srgbClr val="FF3154">
                <a:lumMod val="75000"/>
              </a:srgbClr>
            </a:solidFill>
            <a:ln w="3175" cap="flat" cmpd="sng" algn="ctr">
              <a:noFill/>
              <a:prstDash val="solid"/>
            </a:ln>
            <a:effectLst/>
          </p:spPr>
          <p:txBody>
            <a:bodyPr lIns="72000" tIns="72000" rIns="72000" bIns="72000"/>
            <a:lstStyle/>
            <a:p>
              <a:pPr algn="ctr" defTabSz="914354">
                <a:defRPr/>
              </a:pPr>
              <a:r>
                <a:rPr lang="en-US" sz="9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Rel-16 </a:t>
              </a:r>
              <a:br>
                <a:rPr lang="en-US" sz="9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</a:br>
              <a:r>
                <a:rPr lang="en-US" sz="9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ASN.1</a:t>
              </a:r>
            </a:p>
          </p:txBody>
        </p:sp>
        <p:sp>
          <p:nvSpPr>
            <p:cNvPr id="27" name="Rectangle: Rounded Corners 80">
              <a:extLst>
                <a:ext uri="{FF2B5EF4-FFF2-40B4-BE49-F238E27FC236}">
                  <a16:creationId xmlns:a16="http://schemas.microsoft.com/office/drawing/2014/main" xmlns="" id="{73C1132E-34D1-4AB2-B5FD-6FAC9D00A734}"/>
                </a:ext>
              </a:extLst>
            </p:cNvPr>
            <p:cNvSpPr/>
            <p:nvPr/>
          </p:nvSpPr>
          <p:spPr>
            <a:xfrm>
              <a:off x="3098800" y="3467100"/>
              <a:ext cx="979488" cy="692150"/>
            </a:xfrm>
            <a:prstGeom prst="roundRect">
              <a:avLst/>
            </a:prstGeom>
            <a:solidFill>
              <a:srgbClr val="008000"/>
            </a:solidFill>
            <a:ln w="3175" cap="flat" cmpd="sng" algn="ctr">
              <a:noFill/>
              <a:prstDash val="solid"/>
            </a:ln>
            <a:effectLst/>
          </p:spPr>
          <p:txBody>
            <a:bodyPr lIns="72000" tIns="72000" rIns="72000" bIns="72000"/>
            <a:lstStyle/>
            <a:p>
              <a:pPr algn="ctr" defTabSz="914354">
                <a:defRPr/>
              </a:pPr>
              <a:r>
                <a:rPr lang="en-US" sz="9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Rel-15 </a:t>
              </a:r>
              <a:br>
                <a:rPr lang="en-US" sz="9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</a:br>
              <a:r>
                <a:rPr lang="en-US" sz="9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freeze (</a:t>
              </a:r>
              <a:r>
                <a:rPr lang="en-US" sz="900" kern="0" dirty="0" err="1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incl</a:t>
              </a:r>
              <a:r>
                <a:rPr lang="en-US" sz="9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 5G SA)</a:t>
              </a:r>
            </a:p>
          </p:txBody>
        </p:sp>
        <p:sp>
          <p:nvSpPr>
            <p:cNvPr id="28" name="Rectangle: Rounded Corners 81">
              <a:extLst>
                <a:ext uri="{FF2B5EF4-FFF2-40B4-BE49-F238E27FC236}">
                  <a16:creationId xmlns:a16="http://schemas.microsoft.com/office/drawing/2014/main" xmlns="" id="{9094B508-491D-4529-B5EB-BCD8745C75AE}"/>
                </a:ext>
              </a:extLst>
            </p:cNvPr>
            <p:cNvSpPr/>
            <p:nvPr/>
          </p:nvSpPr>
          <p:spPr>
            <a:xfrm>
              <a:off x="5287963" y="3898900"/>
              <a:ext cx="1087437" cy="566738"/>
            </a:xfrm>
            <a:prstGeom prst="roundRect">
              <a:avLst/>
            </a:prstGeom>
            <a:solidFill>
              <a:srgbClr val="164F0D"/>
            </a:solidFill>
            <a:ln w="3175" cap="flat" cmpd="sng" algn="ctr">
              <a:noFill/>
              <a:prstDash val="solid"/>
            </a:ln>
            <a:effectLst/>
          </p:spPr>
          <p:txBody>
            <a:bodyPr lIns="72000" tIns="72000" rIns="72000" bIns="72000"/>
            <a:lstStyle/>
            <a:p>
              <a:pPr algn="ctr" defTabSz="914354">
                <a:defRPr/>
              </a:pPr>
              <a:r>
                <a:rPr lang="en-US" sz="9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Rel-15 late drop freeze </a:t>
              </a:r>
              <a:br>
                <a:rPr lang="en-US" sz="9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</a:br>
              <a:endPara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xmlns="" id="{DAF1B812-FA04-4010-A5BA-3BD00C631A66}"/>
                </a:ext>
              </a:extLst>
            </p:cNvPr>
            <p:cNvSpPr/>
            <p:nvPr/>
          </p:nvSpPr>
          <p:spPr>
            <a:xfrm>
              <a:off x="1465263" y="1446213"/>
              <a:ext cx="4364037" cy="606425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72000" tIns="72000" rIns="72000" bIns="72000" anchor="ctr"/>
            <a:lstStyle/>
            <a:p>
              <a:pPr algn="ctr" defTabSz="914354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2018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xmlns="" id="{C23F4168-B012-47B1-89DB-0CABE663F4B1}"/>
                </a:ext>
              </a:extLst>
            </p:cNvPr>
            <p:cNvSpPr/>
            <p:nvPr/>
          </p:nvSpPr>
          <p:spPr>
            <a:xfrm>
              <a:off x="1471613" y="2133600"/>
              <a:ext cx="1044575" cy="608013"/>
            </a:xfrm>
            <a:prstGeom prst="rect">
              <a:avLst/>
            </a:prstGeom>
            <a:solidFill>
              <a:srgbClr val="98A2AE"/>
            </a:solidFill>
            <a:ln>
              <a:noFill/>
            </a:ln>
            <a:effectLst/>
          </p:spPr>
          <p:txBody>
            <a:bodyPr lIns="72000" tIns="72000" rIns="72000" bIns="72000" anchor="ctr"/>
            <a:lstStyle/>
            <a:p>
              <a:pPr algn="ctr" defTabSz="914354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Q1</a:t>
              </a:r>
            </a:p>
          </p:txBody>
        </p:sp>
        <p:cxnSp>
          <p:nvCxnSpPr>
            <p:cNvPr id="31" name="Straight Connector 12"/>
            <p:cNvCxnSpPr>
              <a:cxnSpLocks/>
            </p:cNvCxnSpPr>
            <p:nvPr/>
          </p:nvCxnSpPr>
          <p:spPr bwMode="auto">
            <a:xfrm flipV="1">
              <a:off x="1436688" y="2081213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xmlns="" id="{BF9594DC-B70F-4540-A532-F04F67753C38}"/>
                </a:ext>
              </a:extLst>
            </p:cNvPr>
            <p:cNvSpPr/>
            <p:nvPr/>
          </p:nvSpPr>
          <p:spPr>
            <a:xfrm>
              <a:off x="368300" y="1441450"/>
              <a:ext cx="1071563" cy="608013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72000" tIns="72000" rIns="72000" bIns="72000" anchor="ctr"/>
            <a:lstStyle/>
            <a:p>
              <a:pPr algn="ctr" defTabSz="914354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2017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xmlns="" id="{C2903379-EF9A-45E5-A1E1-727BAFEDE6DF}"/>
                </a:ext>
              </a:extLst>
            </p:cNvPr>
            <p:cNvSpPr/>
            <p:nvPr/>
          </p:nvSpPr>
          <p:spPr>
            <a:xfrm>
              <a:off x="368300" y="2125663"/>
              <a:ext cx="1046163" cy="606425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72000" tIns="72000" rIns="72000" bIns="72000" anchor="ctr"/>
            <a:lstStyle/>
            <a:p>
              <a:pPr algn="ctr" defTabSz="914354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Q4</a:t>
              </a:r>
            </a:p>
          </p:txBody>
        </p:sp>
        <p:sp>
          <p:nvSpPr>
            <p:cNvPr id="34" name="Rectangle: Rounded Corners 87">
              <a:extLst>
                <a:ext uri="{FF2B5EF4-FFF2-40B4-BE49-F238E27FC236}">
                  <a16:creationId xmlns:a16="http://schemas.microsoft.com/office/drawing/2014/main" xmlns="" id="{23DF4FCC-5422-4347-95EE-940CB97704AA}"/>
                </a:ext>
              </a:extLst>
            </p:cNvPr>
            <p:cNvSpPr/>
            <p:nvPr/>
          </p:nvSpPr>
          <p:spPr>
            <a:xfrm>
              <a:off x="906463" y="3028950"/>
              <a:ext cx="1042987" cy="692150"/>
            </a:xfrm>
            <a:prstGeom prst="roundRect">
              <a:avLst/>
            </a:prstGeom>
            <a:solidFill>
              <a:srgbClr val="4BDD33">
                <a:lumMod val="75000"/>
              </a:srgbClr>
            </a:solidFill>
            <a:ln w="3175" cap="flat" cmpd="sng" algn="ctr">
              <a:noFill/>
              <a:prstDash val="solid"/>
            </a:ln>
            <a:effectLst/>
          </p:spPr>
          <p:txBody>
            <a:bodyPr lIns="72000" tIns="72000" rIns="72000" bIns="72000"/>
            <a:lstStyle/>
            <a:p>
              <a:pPr algn="ctr" defTabSz="914354">
                <a:defRPr/>
              </a:pPr>
              <a:r>
                <a:rPr lang="en-US" sz="9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 Rel-15 NSA (option-3)</a:t>
              </a:r>
              <a:br>
                <a:rPr lang="en-US" sz="9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</a:br>
              <a:r>
                <a:rPr lang="en-US" sz="9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freeze</a:t>
              </a:r>
            </a:p>
          </p:txBody>
        </p:sp>
        <p:sp>
          <p:nvSpPr>
            <p:cNvPr id="35" name="Rectangle: Rounded Corners 88">
              <a:extLst>
                <a:ext uri="{FF2B5EF4-FFF2-40B4-BE49-F238E27FC236}">
                  <a16:creationId xmlns:a16="http://schemas.microsoft.com/office/drawing/2014/main" xmlns="" id="{758658A2-0F35-4F83-82EA-11E9EDA9BD0A}"/>
                </a:ext>
              </a:extLst>
            </p:cNvPr>
            <p:cNvSpPr/>
            <p:nvPr/>
          </p:nvSpPr>
          <p:spPr>
            <a:xfrm>
              <a:off x="1985963" y="3028950"/>
              <a:ext cx="1087437" cy="692150"/>
            </a:xfrm>
            <a:prstGeom prst="roundRect">
              <a:avLst/>
            </a:prstGeom>
            <a:solidFill>
              <a:srgbClr val="4BDD33">
                <a:lumMod val="75000"/>
              </a:srgbClr>
            </a:solidFill>
            <a:ln w="3175" cap="flat" cmpd="sng" algn="ctr">
              <a:noFill/>
              <a:prstDash val="solid"/>
            </a:ln>
            <a:effectLst/>
          </p:spPr>
          <p:txBody>
            <a:bodyPr lIns="72000" tIns="72000" rIns="72000" bIns="72000"/>
            <a:lstStyle/>
            <a:p>
              <a:pPr algn="ctr" defTabSz="914354">
                <a:defRPr/>
              </a:pPr>
              <a:r>
                <a:rPr lang="en-US" sz="9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 Rel-15 NSA (option-3)</a:t>
              </a:r>
              <a:br>
                <a:rPr lang="en-US" sz="9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</a:br>
              <a:r>
                <a:rPr lang="en-US" sz="9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ASN.1</a:t>
              </a:r>
            </a:p>
          </p:txBody>
        </p:sp>
        <p:sp>
          <p:nvSpPr>
            <p:cNvPr id="36" name="Rectangle: Rounded Corners 89">
              <a:extLst>
                <a:ext uri="{FF2B5EF4-FFF2-40B4-BE49-F238E27FC236}">
                  <a16:creationId xmlns:a16="http://schemas.microsoft.com/office/drawing/2014/main" xmlns="" id="{22E59772-0EE6-47E5-8CDC-DF98CDABA542}"/>
                </a:ext>
              </a:extLst>
            </p:cNvPr>
            <p:cNvSpPr/>
            <p:nvPr/>
          </p:nvSpPr>
          <p:spPr>
            <a:xfrm>
              <a:off x="4186238" y="3467100"/>
              <a:ext cx="1003300" cy="692150"/>
            </a:xfrm>
            <a:prstGeom prst="roundRect">
              <a:avLst/>
            </a:prstGeom>
            <a:solidFill>
              <a:srgbClr val="008000"/>
            </a:solidFill>
            <a:ln w="3175" cap="flat" cmpd="sng" algn="ctr">
              <a:noFill/>
              <a:prstDash val="solid"/>
            </a:ln>
            <a:effectLst/>
          </p:spPr>
          <p:txBody>
            <a:bodyPr lIns="72000" tIns="72000" rIns="72000" bIns="72000"/>
            <a:lstStyle/>
            <a:p>
              <a:pPr algn="ctr" defTabSz="914354">
                <a:defRPr/>
              </a:pPr>
              <a:r>
                <a:rPr lang="en-US" sz="9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Rel-15</a:t>
              </a:r>
              <a:br>
                <a:rPr lang="en-US" sz="9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</a:br>
              <a:r>
                <a:rPr lang="en-US" sz="9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ASN.1 (</a:t>
              </a:r>
              <a:r>
                <a:rPr lang="en-US" sz="900" kern="0" dirty="0" err="1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incl</a:t>
              </a:r>
              <a:r>
                <a:rPr lang="en-US" sz="9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 5G SA)</a:t>
              </a:r>
            </a:p>
          </p:txBody>
        </p:sp>
        <p:sp>
          <p:nvSpPr>
            <p:cNvPr id="37" name="Rectangle: Rounded Corners 90">
              <a:extLst>
                <a:ext uri="{FF2B5EF4-FFF2-40B4-BE49-F238E27FC236}">
                  <a16:creationId xmlns:a16="http://schemas.microsoft.com/office/drawing/2014/main" xmlns="" id="{A9800DC0-CE3C-480D-AD3C-40BD0BAFC6A1}"/>
                </a:ext>
              </a:extLst>
            </p:cNvPr>
            <p:cNvSpPr/>
            <p:nvPr/>
          </p:nvSpPr>
          <p:spPr>
            <a:xfrm>
              <a:off x="6472238" y="3898900"/>
              <a:ext cx="1089025" cy="566738"/>
            </a:xfrm>
            <a:prstGeom prst="roundRect">
              <a:avLst/>
            </a:prstGeom>
            <a:solidFill>
              <a:srgbClr val="164F0D"/>
            </a:solidFill>
            <a:ln w="3175" cap="flat" cmpd="sng" algn="ctr">
              <a:noFill/>
              <a:prstDash val="solid"/>
            </a:ln>
            <a:effectLst/>
          </p:spPr>
          <p:txBody>
            <a:bodyPr lIns="72000" tIns="72000" rIns="72000" bIns="72000"/>
            <a:lstStyle/>
            <a:p>
              <a:pPr algn="ctr" defTabSz="914354">
                <a:defRPr/>
              </a:pPr>
              <a:r>
                <a:rPr lang="en-US" sz="9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  <a:t>Rel-15 late drop ASN.1 </a:t>
              </a:r>
              <a:br>
                <a:rPr lang="en-US" sz="9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Arial" panose="020B0604020202020204" pitchFamily="34" charset="0"/>
                </a:rPr>
              </a:br>
              <a:endPara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Rectangle: Rounded Corners 1"/>
            <p:cNvSpPr>
              <a:spLocks noChangeArrowheads="1"/>
            </p:cNvSpPr>
            <p:nvPr/>
          </p:nvSpPr>
          <p:spPr bwMode="auto">
            <a:xfrm>
              <a:off x="312738" y="2862263"/>
              <a:ext cx="7508875" cy="1657350"/>
            </a:xfrm>
            <a:prstGeom prst="roundRect">
              <a:avLst>
                <a:gd name="adj" fmla="val 16667"/>
              </a:avLst>
            </a:prstGeom>
            <a:noFill/>
            <a:ln w="5715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altLang="fr-FR" sz="900"/>
            </a:p>
          </p:txBody>
        </p:sp>
        <p:sp>
          <p:nvSpPr>
            <p:cNvPr id="39" name="TextBox 2"/>
            <p:cNvSpPr txBox="1">
              <a:spLocks noChangeArrowheads="1"/>
            </p:cNvSpPr>
            <p:nvPr/>
          </p:nvSpPr>
          <p:spPr bwMode="auto">
            <a:xfrm>
              <a:off x="1138238" y="3671889"/>
              <a:ext cx="1330781" cy="362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fr-FR" sz="1200" b="1">
                  <a:solidFill>
                    <a:srgbClr val="FF0000"/>
                  </a:solidFill>
                </a:rPr>
                <a:t>“Early drop”</a:t>
              </a:r>
              <a:endParaRPr lang="en-US" altLang="fr-FR" sz="1000" b="1">
                <a:solidFill>
                  <a:srgbClr val="FF0000"/>
                </a:solidFill>
              </a:endParaRPr>
            </a:p>
          </p:txBody>
        </p:sp>
        <p:sp>
          <p:nvSpPr>
            <p:cNvPr id="40" name="TextBox 38"/>
            <p:cNvSpPr txBox="1">
              <a:spLocks noChangeArrowheads="1"/>
            </p:cNvSpPr>
            <p:nvPr/>
          </p:nvSpPr>
          <p:spPr bwMode="auto">
            <a:xfrm>
              <a:off x="3328988" y="3135313"/>
              <a:ext cx="1301690" cy="362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fr-FR" sz="1200" b="1" dirty="0">
                  <a:solidFill>
                    <a:srgbClr val="FF0000"/>
                  </a:solidFill>
                </a:rPr>
                <a:t>“Main drop”</a:t>
              </a:r>
              <a:endParaRPr lang="en-US" altLang="fr-FR" sz="1000" b="1" dirty="0">
                <a:solidFill>
                  <a:srgbClr val="FF0000"/>
                </a:solidFill>
              </a:endParaRPr>
            </a:p>
          </p:txBody>
        </p:sp>
        <p:sp>
          <p:nvSpPr>
            <p:cNvPr id="41" name="TextBox 39"/>
            <p:cNvSpPr txBox="1">
              <a:spLocks noChangeArrowheads="1"/>
            </p:cNvSpPr>
            <p:nvPr/>
          </p:nvSpPr>
          <p:spPr bwMode="auto">
            <a:xfrm>
              <a:off x="5586414" y="3554413"/>
              <a:ext cx="1259025" cy="362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fr-FR" sz="1200" b="1">
                  <a:solidFill>
                    <a:srgbClr val="FF0000"/>
                  </a:solidFill>
                </a:rPr>
                <a:t>“Late drop”</a:t>
              </a:r>
              <a:endParaRPr lang="en-US" altLang="fr-FR" sz="1000" b="1">
                <a:solidFill>
                  <a:srgbClr val="FF0000"/>
                </a:solidFill>
              </a:endParaRPr>
            </a:p>
          </p:txBody>
        </p:sp>
      </p:grpSp>
      <p:sp>
        <p:nvSpPr>
          <p:cNvPr id="43" name="AutoShape 14"/>
          <p:cNvSpPr>
            <a:spLocks noChangeArrowheads="1"/>
          </p:cNvSpPr>
          <p:nvPr/>
        </p:nvSpPr>
        <p:spPr bwMode="auto">
          <a:xfrm>
            <a:off x="-761" y="-1591"/>
            <a:ext cx="10101878" cy="445945"/>
          </a:xfrm>
          <a:prstGeom prst="homePlate">
            <a:avLst>
              <a:gd name="adj" fmla="val 91600"/>
            </a:avLst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en-US" sz="1050">
              <a:latin typeface="Arial" charset="0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1760" y="-1591"/>
            <a:ext cx="1746926" cy="445945"/>
          </a:xfrm>
          <a:prstGeom prst="rect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3GPP in a </a:t>
            </a:r>
            <a:r>
              <a:rPr kumimoji="0" lang="fr-FR" sz="1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nutshell</a:t>
            </a:r>
            <a:endParaRPr kumimoji="0" lang="fr-FR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1740874" y="-1591"/>
            <a:ext cx="1746926" cy="445945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5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3GPP Management Framework</a:t>
            </a:r>
          </a:p>
        </p:txBody>
      </p:sp>
      <p:sp>
        <p:nvSpPr>
          <p:cNvPr id="46" name="Rectangle 45"/>
          <p:cNvSpPr/>
          <p:nvPr/>
        </p:nvSpPr>
        <p:spPr bwMode="auto">
          <a:xfrm>
            <a:off x="3538845" y="9659"/>
            <a:ext cx="6166485" cy="434695"/>
          </a:xfrm>
          <a:prstGeom prst="rect">
            <a:avLst/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50" b="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Integrating</a:t>
            </a:r>
            <a:r>
              <a:rPr kumimoji="0" lang="fr-FR" sz="105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 3GPP Management Framework </a:t>
            </a:r>
            <a:r>
              <a:rPr kumimoji="0" lang="fr-FR" sz="1050" b="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with</a:t>
            </a:r>
            <a:r>
              <a:rPr kumimoji="0" lang="fr-FR" sz="105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 ONAP</a:t>
            </a:r>
          </a:p>
        </p:txBody>
      </p:sp>
      <p:sp>
        <p:nvSpPr>
          <p:cNvPr id="3" name="Rectangle 2"/>
          <p:cNvSpPr/>
          <p:nvPr/>
        </p:nvSpPr>
        <p:spPr>
          <a:xfrm rot="20390323">
            <a:off x="-307885" y="2832026"/>
            <a:ext cx="1072819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To </a:t>
            </a:r>
            <a:r>
              <a:rPr lang="fr-FR" sz="28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be</a:t>
            </a:r>
            <a:r>
              <a:rPr lang="fr-FR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fr-FR" sz="28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checked</a:t>
            </a:r>
            <a:r>
              <a:rPr lang="fr-F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fr-FR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after</a:t>
            </a:r>
            <a:r>
              <a:rPr lang="fr-F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SA#83, if </a:t>
            </a:r>
            <a:r>
              <a:rPr lang="fr-FR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there</a:t>
            </a:r>
            <a:r>
              <a:rPr lang="fr-F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fr-FR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is</a:t>
            </a:r>
            <a:r>
              <a:rPr lang="fr-F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a new version </a:t>
            </a:r>
            <a:r>
              <a:rPr lang="fr-FR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available</a:t>
            </a:r>
            <a:endParaRPr lang="fr-FR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8346320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600" dirty="0" smtClean="0"/>
              <a:t>3GPP System</a:t>
            </a:r>
            <a:endParaRPr lang="fr-FR" sz="3600" dirty="0"/>
          </a:p>
        </p:txBody>
      </p:sp>
      <p:pic>
        <p:nvPicPr>
          <p:cNvPr id="4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925" y="2261606"/>
            <a:ext cx="9144000" cy="2906287"/>
          </a:xfrm>
          <a:prstGeom prst="rect">
            <a:avLst/>
          </a:prstGeom>
        </p:spPr>
      </p:pic>
      <p:sp>
        <p:nvSpPr>
          <p:cNvPr id="5" name="Double flèche horizontale 4"/>
          <p:cNvSpPr/>
          <p:nvPr/>
        </p:nvSpPr>
        <p:spPr bwMode="auto">
          <a:xfrm>
            <a:off x="3771900" y="5019675"/>
            <a:ext cx="4924425" cy="466725"/>
          </a:xfrm>
          <a:prstGeom prst="leftRightArrow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1200" b="1" dirty="0" smtClean="0">
                <a:latin typeface="Arial" charset="0"/>
              </a:rPr>
              <a:t>In SA5 scope</a:t>
            </a:r>
            <a:endParaRPr kumimoji="0" lang="fr-FR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Forme libre 8"/>
          <p:cNvSpPr/>
          <p:nvPr/>
        </p:nvSpPr>
        <p:spPr bwMode="auto">
          <a:xfrm>
            <a:off x="3430655" y="2633254"/>
            <a:ext cx="5581382" cy="1849759"/>
          </a:xfrm>
          <a:custGeom>
            <a:avLst/>
            <a:gdLst>
              <a:gd name="connsiteX0" fmla="*/ 5149819 w 5581382"/>
              <a:gd name="connsiteY0" fmla="*/ 99313 h 1849759"/>
              <a:gd name="connsiteX1" fmla="*/ 577819 w 5581382"/>
              <a:gd name="connsiteY1" fmla="*/ 78048 h 1849759"/>
              <a:gd name="connsiteX2" fmla="*/ 152517 w 5581382"/>
              <a:gd name="connsiteY2" fmla="*/ 918020 h 1849759"/>
              <a:gd name="connsiteX3" fmla="*/ 1385894 w 5581382"/>
              <a:gd name="connsiteY3" fmla="*/ 1045611 h 1849759"/>
              <a:gd name="connsiteX4" fmla="*/ 1587912 w 5581382"/>
              <a:gd name="connsiteY4" fmla="*/ 1375220 h 1849759"/>
              <a:gd name="connsiteX5" fmla="*/ 1874992 w 5581382"/>
              <a:gd name="connsiteY5" fmla="*/ 1715462 h 1849759"/>
              <a:gd name="connsiteX6" fmla="*/ 4894638 w 5581382"/>
              <a:gd name="connsiteY6" fmla="*/ 1768625 h 1849759"/>
              <a:gd name="connsiteX7" fmla="*/ 5362471 w 5581382"/>
              <a:gd name="connsiteY7" fmla="*/ 630941 h 1849759"/>
              <a:gd name="connsiteX8" fmla="*/ 5149819 w 5581382"/>
              <a:gd name="connsiteY8" fmla="*/ 99313 h 1849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81382" h="1849759">
                <a:moveTo>
                  <a:pt x="5149819" y="99313"/>
                </a:moveTo>
                <a:cubicBezTo>
                  <a:pt x="4352377" y="7164"/>
                  <a:pt x="1410703" y="-58403"/>
                  <a:pt x="577819" y="78048"/>
                </a:cubicBezTo>
                <a:cubicBezTo>
                  <a:pt x="-255065" y="214499"/>
                  <a:pt x="17838" y="756759"/>
                  <a:pt x="152517" y="918020"/>
                </a:cubicBezTo>
                <a:cubicBezTo>
                  <a:pt x="287196" y="1079281"/>
                  <a:pt x="1146662" y="969411"/>
                  <a:pt x="1385894" y="1045611"/>
                </a:cubicBezTo>
                <a:cubicBezTo>
                  <a:pt x="1625126" y="1121811"/>
                  <a:pt x="1506396" y="1263578"/>
                  <a:pt x="1587912" y="1375220"/>
                </a:cubicBezTo>
                <a:cubicBezTo>
                  <a:pt x="1669428" y="1486862"/>
                  <a:pt x="1323871" y="1649895"/>
                  <a:pt x="1874992" y="1715462"/>
                </a:cubicBezTo>
                <a:cubicBezTo>
                  <a:pt x="2426113" y="1781029"/>
                  <a:pt x="4313391" y="1949379"/>
                  <a:pt x="4894638" y="1768625"/>
                </a:cubicBezTo>
                <a:cubicBezTo>
                  <a:pt x="5475885" y="1587871"/>
                  <a:pt x="5321713" y="910932"/>
                  <a:pt x="5362471" y="630941"/>
                </a:cubicBezTo>
                <a:cubicBezTo>
                  <a:pt x="5403229" y="350950"/>
                  <a:pt x="5947261" y="191462"/>
                  <a:pt x="5149819" y="99313"/>
                </a:cubicBezTo>
                <a:close/>
              </a:path>
            </a:pathLst>
          </a:custGeom>
          <a:noFill/>
          <a:ln w="2540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AutoShape 14"/>
          <p:cNvSpPr>
            <a:spLocks noChangeArrowheads="1"/>
          </p:cNvSpPr>
          <p:nvPr/>
        </p:nvSpPr>
        <p:spPr bwMode="auto">
          <a:xfrm>
            <a:off x="-761" y="-1591"/>
            <a:ext cx="10101878" cy="445945"/>
          </a:xfrm>
          <a:prstGeom prst="homePlate">
            <a:avLst>
              <a:gd name="adj" fmla="val 91600"/>
            </a:avLst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en-US" sz="1050">
              <a:latin typeface="Arial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1760" y="-1591"/>
            <a:ext cx="1746926" cy="445945"/>
          </a:xfrm>
          <a:prstGeom prst="rect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3GPP in a </a:t>
            </a:r>
            <a:r>
              <a:rPr kumimoji="0" lang="fr-FR" sz="1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nutshell</a:t>
            </a:r>
            <a:endParaRPr kumimoji="0" lang="fr-FR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1740874" y="-1591"/>
            <a:ext cx="1746926" cy="445945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5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3GPP Management Framework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3538845" y="9659"/>
            <a:ext cx="6166485" cy="434695"/>
          </a:xfrm>
          <a:prstGeom prst="rect">
            <a:avLst/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50" b="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Integrating</a:t>
            </a:r>
            <a:r>
              <a:rPr kumimoji="0" lang="fr-FR" sz="105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 3GPP Management Framework </a:t>
            </a:r>
            <a:r>
              <a:rPr kumimoji="0" lang="fr-FR" sz="1050" b="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with</a:t>
            </a:r>
            <a:r>
              <a:rPr kumimoji="0" lang="fr-FR" sz="105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 ONAP</a:t>
            </a:r>
          </a:p>
        </p:txBody>
      </p:sp>
    </p:spTree>
    <p:extLst>
      <p:ext uri="{BB962C8B-B14F-4D97-AF65-F5344CB8AC3E}">
        <p14:creationId xmlns:p14="http://schemas.microsoft.com/office/powerpoint/2010/main" val="6562671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600" dirty="0" smtClean="0"/>
              <a:t>3GPP 5G Management Concepts</a:t>
            </a:r>
            <a:endParaRPr lang="fr-FR" sz="36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47700" y="1454150"/>
            <a:ext cx="11183938" cy="1946275"/>
          </a:xfrm>
        </p:spPr>
        <p:txBody>
          <a:bodyPr/>
          <a:lstStyle/>
          <a:p>
            <a:r>
              <a:rPr lang="fr-FR" sz="2800" dirty="0" err="1" smtClean="0"/>
              <a:t>Methodology</a:t>
            </a:r>
            <a:r>
              <a:rPr lang="fr-FR" sz="2800" dirty="0" smtClean="0"/>
              <a:t> to </a:t>
            </a:r>
            <a:r>
              <a:rPr lang="fr-FR" sz="2800" dirty="0" err="1" smtClean="0"/>
              <a:t>produce</a:t>
            </a:r>
            <a:r>
              <a:rPr lang="fr-FR" sz="2800" dirty="0" smtClean="0"/>
              <a:t> </a:t>
            </a:r>
            <a:r>
              <a:rPr lang="fr-FR" sz="2800" dirty="0" err="1" smtClean="0"/>
              <a:t>Technical</a:t>
            </a:r>
            <a:r>
              <a:rPr lang="fr-FR" sz="2800" dirty="0" smtClean="0"/>
              <a:t> Specifications</a:t>
            </a:r>
          </a:p>
          <a:p>
            <a:pPr lvl="1"/>
            <a:r>
              <a:rPr lang="fr-FR" sz="2300" dirty="0" smtClean="0"/>
              <a:t>Concepts, Use Cases, </a:t>
            </a:r>
            <a:r>
              <a:rPr lang="fr-FR" sz="2300" dirty="0" err="1" smtClean="0"/>
              <a:t>Requirements</a:t>
            </a:r>
            <a:r>
              <a:rPr lang="fr-FR" sz="2300" dirty="0" smtClean="0"/>
              <a:t> – Stage 1</a:t>
            </a:r>
          </a:p>
          <a:p>
            <a:pPr lvl="1"/>
            <a:r>
              <a:rPr lang="fr-FR" sz="2300" dirty="0" smtClean="0"/>
              <a:t>Protocol-</a:t>
            </a:r>
            <a:r>
              <a:rPr lang="fr-FR" sz="2300" dirty="0" err="1" smtClean="0"/>
              <a:t>neutral</a:t>
            </a:r>
            <a:r>
              <a:rPr lang="fr-FR" sz="2300" dirty="0" smtClean="0"/>
              <a:t> Information Model – Stage 2</a:t>
            </a:r>
          </a:p>
          <a:p>
            <a:pPr lvl="1"/>
            <a:r>
              <a:rPr lang="fr-FR" sz="2300" dirty="0" smtClean="0"/>
              <a:t>Protocol-</a:t>
            </a:r>
            <a:r>
              <a:rPr lang="fr-FR" sz="2300" dirty="0" err="1" smtClean="0"/>
              <a:t>specific</a:t>
            </a:r>
            <a:r>
              <a:rPr lang="fr-FR" sz="2300" dirty="0" smtClean="0"/>
              <a:t> Solution Set(s) (REST/JSON, YANG, etc.) – Stage 3</a:t>
            </a:r>
            <a:endParaRPr lang="fr-FR" sz="2300" dirty="0"/>
          </a:p>
        </p:txBody>
      </p:sp>
      <p:sp>
        <p:nvSpPr>
          <p:cNvPr id="4" name="Flèche vers le bas 3"/>
          <p:cNvSpPr/>
          <p:nvPr/>
        </p:nvSpPr>
        <p:spPr bwMode="auto">
          <a:xfrm rot="2386513">
            <a:off x="3432585" y="3244016"/>
            <a:ext cx="474288" cy="1457325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sz="1000" b="1">
              <a:latin typeface="Arial" charset="0"/>
            </a:endParaRPr>
          </a:p>
        </p:txBody>
      </p:sp>
      <p:sp>
        <p:nvSpPr>
          <p:cNvPr id="5" name="Flèche vers le bas 4"/>
          <p:cNvSpPr/>
          <p:nvPr/>
        </p:nvSpPr>
        <p:spPr bwMode="auto">
          <a:xfrm rot="19015646">
            <a:off x="6841484" y="3226508"/>
            <a:ext cx="474288" cy="1457325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sz="1000" b="1">
              <a:latin typeface="Arial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7144428" y="4661441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800" dirty="0" smtClean="0"/>
              <a:t>How?</a:t>
            </a:r>
            <a:endParaRPr lang="fr-FR" sz="1800" dirty="0"/>
          </a:p>
        </p:txBody>
      </p:sp>
      <p:sp>
        <p:nvSpPr>
          <p:cNvPr id="7" name="ZoneTexte 6"/>
          <p:cNvSpPr txBox="1"/>
          <p:nvPr/>
        </p:nvSpPr>
        <p:spPr>
          <a:xfrm>
            <a:off x="2483761" y="4661442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800" dirty="0" err="1" smtClean="0"/>
              <a:t>Managing</a:t>
            </a:r>
            <a:r>
              <a:rPr lang="fr-FR" sz="1800" dirty="0" smtClean="0"/>
              <a:t> </a:t>
            </a:r>
            <a:r>
              <a:rPr lang="fr-FR" sz="1800" dirty="0" err="1" smtClean="0"/>
              <a:t>what</a:t>
            </a:r>
            <a:r>
              <a:rPr lang="fr-FR" sz="1800" dirty="0" smtClean="0"/>
              <a:t>?</a:t>
            </a:r>
            <a:endParaRPr lang="fr-FR" sz="1800" dirty="0"/>
          </a:p>
        </p:txBody>
      </p:sp>
      <p:sp>
        <p:nvSpPr>
          <p:cNvPr id="8" name="Rectangle 7"/>
          <p:cNvSpPr/>
          <p:nvPr/>
        </p:nvSpPr>
        <p:spPr>
          <a:xfrm>
            <a:off x="6087609" y="5356098"/>
            <a:ext cx="2837636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Symbol"/>
              </a:rPr>
              <a:t> </a:t>
            </a:r>
            <a:r>
              <a:rPr lang="fr-FR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Management</a:t>
            </a:r>
          </a:p>
          <a:p>
            <a:pPr algn="ctr"/>
            <a:r>
              <a:rPr lang="fr-FR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Services</a:t>
            </a:r>
            <a:endParaRPr lang="fr-FR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462863" y="5356099"/>
            <a:ext cx="3796232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Symbol"/>
              </a:rPr>
              <a:t> </a:t>
            </a:r>
            <a:r>
              <a:rPr lang="fr-FR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Network Resource</a:t>
            </a:r>
          </a:p>
          <a:p>
            <a:pPr algn="ctr"/>
            <a:r>
              <a:rPr lang="fr-FR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Model</a:t>
            </a:r>
            <a:endParaRPr lang="fr-FR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AutoShape 14"/>
          <p:cNvSpPr>
            <a:spLocks noChangeArrowheads="1"/>
          </p:cNvSpPr>
          <p:nvPr/>
        </p:nvSpPr>
        <p:spPr bwMode="auto">
          <a:xfrm>
            <a:off x="-761" y="-1591"/>
            <a:ext cx="10101878" cy="445945"/>
          </a:xfrm>
          <a:prstGeom prst="homePlate">
            <a:avLst>
              <a:gd name="adj" fmla="val 91600"/>
            </a:avLst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en-US" sz="1050">
              <a:latin typeface="Arial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1760" y="-1591"/>
            <a:ext cx="1746926" cy="445945"/>
          </a:xfrm>
          <a:prstGeom prst="rect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3GPP in a </a:t>
            </a:r>
            <a:r>
              <a:rPr lang="fr-FR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nutshell</a:t>
            </a:r>
            <a:endParaRPr lang="fr-FR" sz="105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1740874" y="-1591"/>
            <a:ext cx="1746926" cy="445945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</a:rPr>
              <a:t>3GPP Management Framework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3538845" y="9659"/>
            <a:ext cx="6166485" cy="434695"/>
          </a:xfrm>
          <a:prstGeom prst="rect">
            <a:avLst/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50" b="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Integrating</a:t>
            </a:r>
            <a:r>
              <a:rPr kumimoji="0" lang="fr-FR" sz="105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 3GPP Management Framework </a:t>
            </a:r>
            <a:r>
              <a:rPr kumimoji="0" lang="fr-FR" sz="1050" b="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with</a:t>
            </a:r>
            <a:r>
              <a:rPr kumimoji="0" lang="fr-FR" sz="105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 ONAP</a:t>
            </a:r>
          </a:p>
        </p:txBody>
      </p:sp>
    </p:spTree>
    <p:extLst>
      <p:ext uri="{BB962C8B-B14F-4D97-AF65-F5344CB8AC3E}">
        <p14:creationId xmlns:p14="http://schemas.microsoft.com/office/powerpoint/2010/main" val="283524251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600" dirty="0" smtClean="0"/>
              <a:t>5G Network Resource Model</a:t>
            </a:r>
            <a:endParaRPr lang="fr-FR" sz="36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47700" y="1454150"/>
            <a:ext cx="4862451" cy="4830763"/>
          </a:xfrm>
        </p:spPr>
        <p:txBody>
          <a:bodyPr/>
          <a:lstStyle/>
          <a:p>
            <a:pPr marL="0" indent="0">
              <a:buNone/>
            </a:pPr>
            <a:r>
              <a:rPr lang="fr-FR" sz="2000" dirty="0" smtClean="0"/>
              <a:t>5G network </a:t>
            </a:r>
            <a:r>
              <a:rPr lang="fr-FR" sz="2000" dirty="0" err="1" smtClean="0"/>
              <a:t>may</a:t>
            </a:r>
            <a:r>
              <a:rPr lang="fr-FR" sz="2000" dirty="0" smtClean="0"/>
              <a:t> comprise:</a:t>
            </a:r>
          </a:p>
          <a:p>
            <a:r>
              <a:rPr lang="fr-FR" sz="2000" dirty="0" smtClean="0"/>
              <a:t>Stand </a:t>
            </a:r>
            <a:r>
              <a:rPr lang="fr-FR" sz="2000" dirty="0" err="1" smtClean="0"/>
              <a:t>Alone</a:t>
            </a:r>
            <a:r>
              <a:rPr lang="fr-FR" sz="2000" dirty="0" smtClean="0"/>
              <a:t> / Non-Stand </a:t>
            </a:r>
            <a:r>
              <a:rPr lang="fr-FR" sz="2000" dirty="0" err="1" smtClean="0"/>
              <a:t>Alone</a:t>
            </a:r>
            <a:endParaRPr lang="fr-FR" sz="2000" dirty="0" smtClean="0"/>
          </a:p>
          <a:p>
            <a:r>
              <a:rPr lang="fr-FR" sz="2000" dirty="0"/>
              <a:t>Single / Dual </a:t>
            </a:r>
            <a:r>
              <a:rPr lang="fr-FR" sz="2000" dirty="0" err="1"/>
              <a:t>Connectivity</a:t>
            </a:r>
            <a:endParaRPr lang="fr-FR" sz="2000" dirty="0"/>
          </a:p>
          <a:p>
            <a:r>
              <a:rPr lang="fr-FR" sz="2000" dirty="0" smtClean="0"/>
              <a:t>NG-RAN Non Split / 2-Split / 3-Split options</a:t>
            </a:r>
          </a:p>
          <a:p>
            <a:r>
              <a:rPr lang="fr-FR" sz="2000" dirty="0" smtClean="0"/>
              <a:t>5G </a:t>
            </a:r>
            <a:r>
              <a:rPr lang="fr-FR" sz="2000" dirty="0" err="1" smtClean="0"/>
              <a:t>Core</a:t>
            </a:r>
            <a:r>
              <a:rPr lang="fr-FR" sz="2000" dirty="0" smtClean="0"/>
              <a:t> Network Service-</a:t>
            </a:r>
            <a:r>
              <a:rPr lang="fr-FR" sz="2000" dirty="0" err="1" smtClean="0"/>
              <a:t>Based</a:t>
            </a:r>
            <a:r>
              <a:rPr lang="fr-FR" sz="2000" dirty="0" smtClean="0"/>
              <a:t> Architecture</a:t>
            </a:r>
          </a:p>
          <a:p>
            <a:r>
              <a:rPr lang="fr-FR" sz="2000" dirty="0" smtClean="0"/>
              <a:t>Network </a:t>
            </a:r>
            <a:r>
              <a:rPr lang="fr-FR" sz="2000" dirty="0" err="1" smtClean="0"/>
              <a:t>Slicing</a:t>
            </a:r>
            <a:endParaRPr lang="fr-FR" sz="2000" dirty="0" smtClean="0"/>
          </a:p>
        </p:txBody>
      </p:sp>
      <p:pic>
        <p:nvPicPr>
          <p:cNvPr id="512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036"/>
          <a:stretch>
            <a:fillRect/>
          </a:stretch>
        </p:blipFill>
        <p:spPr bwMode="auto">
          <a:xfrm>
            <a:off x="6198919" y="2988878"/>
            <a:ext cx="5585689" cy="1314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919" y="1365209"/>
            <a:ext cx="5811322" cy="1647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 descr="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0755" y="4434382"/>
            <a:ext cx="5142016" cy="1928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avec flèche vers la droite 3"/>
          <p:cNvSpPr/>
          <p:nvPr/>
        </p:nvSpPr>
        <p:spPr bwMode="auto">
          <a:xfrm>
            <a:off x="5177642" y="1520042"/>
            <a:ext cx="540325" cy="4405745"/>
          </a:xfrm>
          <a:prstGeom prst="rightArrowCallou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sz="1000" b="1">
              <a:latin typeface="Arial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10577015" y="2743200"/>
            <a:ext cx="1614985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 smtClean="0"/>
              <a:t>Examples</a:t>
            </a:r>
            <a:r>
              <a:rPr lang="fr-FR" dirty="0" smtClean="0"/>
              <a:t> </a:t>
            </a:r>
            <a:r>
              <a:rPr lang="fr-FR" dirty="0" err="1" smtClean="0"/>
              <a:t>taken</a:t>
            </a:r>
            <a:r>
              <a:rPr lang="fr-FR" dirty="0"/>
              <a:t> </a:t>
            </a:r>
            <a:r>
              <a:rPr lang="fr-FR" dirty="0" err="1" smtClean="0"/>
              <a:t>from</a:t>
            </a:r>
            <a:r>
              <a:rPr lang="fr-FR" dirty="0" smtClean="0"/>
              <a:t> NG-RAN NRM</a:t>
            </a:r>
            <a:endParaRPr lang="fr-FR" dirty="0"/>
          </a:p>
        </p:txBody>
      </p:sp>
      <p:sp>
        <p:nvSpPr>
          <p:cNvPr id="9" name="AutoShape 14"/>
          <p:cNvSpPr>
            <a:spLocks noChangeArrowheads="1"/>
          </p:cNvSpPr>
          <p:nvPr/>
        </p:nvSpPr>
        <p:spPr bwMode="auto">
          <a:xfrm>
            <a:off x="-761" y="-1591"/>
            <a:ext cx="10101878" cy="445945"/>
          </a:xfrm>
          <a:prstGeom prst="homePlate">
            <a:avLst>
              <a:gd name="adj" fmla="val 91600"/>
            </a:avLst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en-US" sz="1050">
              <a:latin typeface="Arial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1760" y="-1591"/>
            <a:ext cx="1746926" cy="445945"/>
          </a:xfrm>
          <a:prstGeom prst="rect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3GPP in a </a:t>
            </a:r>
            <a:r>
              <a:rPr lang="fr-FR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nutshell</a:t>
            </a:r>
            <a:endParaRPr lang="fr-FR" sz="105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1740874" y="-1591"/>
            <a:ext cx="1746926" cy="445945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</a:rPr>
              <a:t>3GPP Management Framework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3538845" y="9659"/>
            <a:ext cx="6166485" cy="434695"/>
          </a:xfrm>
          <a:prstGeom prst="rect">
            <a:avLst/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50" b="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Integrating</a:t>
            </a:r>
            <a:r>
              <a:rPr kumimoji="0" lang="fr-FR" sz="105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 3GPP Management Framework </a:t>
            </a:r>
            <a:r>
              <a:rPr kumimoji="0" lang="fr-FR" sz="1050" b="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with</a:t>
            </a:r>
            <a:r>
              <a:rPr kumimoji="0" lang="fr-FR" sz="105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 ONAP</a:t>
            </a:r>
          </a:p>
        </p:txBody>
      </p:sp>
    </p:spTree>
    <p:extLst>
      <p:ext uri="{BB962C8B-B14F-4D97-AF65-F5344CB8AC3E}">
        <p14:creationId xmlns:p14="http://schemas.microsoft.com/office/powerpoint/2010/main" val="21289222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600" dirty="0" smtClean="0"/>
              <a:t>5G Management Services</a:t>
            </a:r>
            <a:endParaRPr lang="fr-FR" sz="36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800" dirty="0" err="1" smtClean="0"/>
              <a:t>From</a:t>
            </a:r>
            <a:r>
              <a:rPr lang="fr-FR" sz="2800" dirty="0" smtClean="0"/>
              <a:t> a Reference Point-</a:t>
            </a:r>
            <a:r>
              <a:rPr lang="fr-FR" sz="2800" dirty="0" err="1" smtClean="0"/>
              <a:t>Based</a:t>
            </a:r>
            <a:r>
              <a:rPr lang="fr-FR" sz="2800" dirty="0" smtClean="0"/>
              <a:t> management architecture to a Service-</a:t>
            </a:r>
            <a:r>
              <a:rPr lang="fr-FR" sz="2800" dirty="0" err="1" smtClean="0"/>
              <a:t>Based</a:t>
            </a:r>
            <a:r>
              <a:rPr lang="fr-FR" sz="2800" dirty="0" smtClean="0"/>
              <a:t> Management Framework</a:t>
            </a:r>
          </a:p>
          <a:p>
            <a:r>
              <a:rPr lang="fr-FR" sz="2800" dirty="0" smtClean="0"/>
              <a:t>Management Services (</a:t>
            </a:r>
            <a:r>
              <a:rPr lang="fr-FR" sz="2800" dirty="0" err="1" smtClean="0"/>
              <a:t>MnSs</a:t>
            </a:r>
            <a:r>
              <a:rPr lang="fr-FR" sz="2800" dirty="0" smtClean="0"/>
              <a:t>)</a:t>
            </a:r>
          </a:p>
          <a:p>
            <a:pPr lvl="1"/>
            <a:r>
              <a:rPr lang="fr-FR" sz="2000" dirty="0" err="1" smtClean="0"/>
              <a:t>Provisioning</a:t>
            </a:r>
            <a:r>
              <a:rPr lang="fr-FR" sz="2000" dirty="0" smtClean="0"/>
              <a:t> Services (CM)</a:t>
            </a:r>
          </a:p>
          <a:p>
            <a:pPr lvl="2"/>
            <a:r>
              <a:rPr lang="fr-FR" sz="1600" dirty="0" err="1" smtClean="0"/>
              <a:t>Provisioning</a:t>
            </a:r>
            <a:r>
              <a:rPr lang="fr-FR" sz="1600" dirty="0" smtClean="0"/>
              <a:t> services</a:t>
            </a:r>
          </a:p>
          <a:p>
            <a:pPr lvl="2"/>
            <a:r>
              <a:rPr lang="fr-FR" sz="1600" dirty="0" err="1" smtClean="0"/>
              <a:t>Provisioning</a:t>
            </a:r>
            <a:r>
              <a:rPr lang="fr-FR" sz="1600" dirty="0" smtClean="0"/>
              <a:t> data report services</a:t>
            </a:r>
          </a:p>
          <a:p>
            <a:pPr lvl="1"/>
            <a:r>
              <a:rPr lang="fr-FR" sz="2000" dirty="0" err="1" smtClean="0"/>
              <a:t>Fault</a:t>
            </a:r>
            <a:r>
              <a:rPr lang="fr-FR" sz="2000" dirty="0" smtClean="0"/>
              <a:t> Supervision </a:t>
            </a:r>
            <a:r>
              <a:rPr lang="fr-FR" sz="2000" dirty="0" err="1" smtClean="0"/>
              <a:t>MnSs</a:t>
            </a:r>
            <a:endParaRPr lang="fr-FR" sz="2000" dirty="0" smtClean="0"/>
          </a:p>
          <a:p>
            <a:pPr lvl="2"/>
            <a:r>
              <a:rPr lang="fr-FR" sz="1600" dirty="0" err="1" smtClean="0"/>
              <a:t>Fault</a:t>
            </a:r>
            <a:r>
              <a:rPr lang="fr-FR" sz="1600" dirty="0" smtClean="0"/>
              <a:t> supervision data report services</a:t>
            </a:r>
          </a:p>
          <a:p>
            <a:pPr lvl="2"/>
            <a:r>
              <a:rPr lang="fr-FR" sz="1600" dirty="0" err="1" smtClean="0"/>
              <a:t>Fault</a:t>
            </a:r>
            <a:r>
              <a:rPr lang="fr-FR" sz="1600" dirty="0" smtClean="0"/>
              <a:t> supervision control services</a:t>
            </a:r>
          </a:p>
          <a:p>
            <a:pPr lvl="1"/>
            <a:r>
              <a:rPr lang="fr-FR" sz="2000" dirty="0" smtClean="0"/>
              <a:t>Performance Assurance </a:t>
            </a:r>
            <a:r>
              <a:rPr lang="fr-FR" sz="2000" dirty="0" err="1" smtClean="0"/>
              <a:t>MnSs</a:t>
            </a:r>
            <a:endParaRPr lang="fr-FR" sz="2000" dirty="0" smtClean="0"/>
          </a:p>
          <a:p>
            <a:pPr lvl="2"/>
            <a:r>
              <a:rPr lang="fr-FR" sz="1600" dirty="0" smtClean="0"/>
              <a:t>Performance </a:t>
            </a:r>
            <a:r>
              <a:rPr lang="fr-FR" sz="1600" dirty="0" err="1" smtClean="0"/>
              <a:t>measurement</a:t>
            </a:r>
            <a:r>
              <a:rPr lang="fr-FR" sz="1600" dirty="0" smtClean="0"/>
              <a:t> job control services</a:t>
            </a:r>
          </a:p>
          <a:p>
            <a:pPr lvl="2"/>
            <a:r>
              <a:rPr lang="fr-FR" sz="1600" dirty="0" smtClean="0"/>
              <a:t>Performance data file </a:t>
            </a:r>
            <a:r>
              <a:rPr lang="fr-FR" sz="1600" dirty="0" err="1" smtClean="0"/>
              <a:t>reporting</a:t>
            </a:r>
            <a:r>
              <a:rPr lang="fr-FR" sz="1600" dirty="0" smtClean="0"/>
              <a:t> services</a:t>
            </a:r>
          </a:p>
          <a:p>
            <a:pPr lvl="2"/>
            <a:r>
              <a:rPr lang="fr-FR" sz="1600" dirty="0" smtClean="0"/>
              <a:t>Performance data streaming services</a:t>
            </a:r>
          </a:p>
          <a:p>
            <a:pPr lvl="2"/>
            <a:endParaRPr lang="fr-FR" sz="1600" dirty="0"/>
          </a:p>
        </p:txBody>
      </p:sp>
      <p:pic>
        <p:nvPicPr>
          <p:cNvPr id="2050" name="Picture 2" descr="EA459032AAD601479114052B384AEACC@eurprd0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6363" y="2986320"/>
            <a:ext cx="1382233" cy="994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5" name="Obje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6232819"/>
              </p:ext>
            </p:extLst>
          </p:nvPr>
        </p:nvGraphicFramePr>
        <p:xfrm>
          <a:off x="9090837" y="2009553"/>
          <a:ext cx="2487684" cy="16354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0" r:id="rId4" imgW="3086234" imgH="2028821" progId="Visio.Drawing.15">
                  <p:embed/>
                </p:oleObj>
              </mc:Choice>
              <mc:Fallback>
                <p:oleObj r:id="rId4" imgW="3086234" imgH="2028821" progId="Visio.Drawing.15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90837" y="2009553"/>
                        <a:ext cx="2487684" cy="16354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7" name="Obje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3048002"/>
              </p:ext>
            </p:extLst>
          </p:nvPr>
        </p:nvGraphicFramePr>
        <p:xfrm>
          <a:off x="9058940" y="3980490"/>
          <a:ext cx="2551814" cy="26475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1" r:id="rId6" imgW="3549573" imgH="3689412" progId="Visio.Drawing.15">
                  <p:embed/>
                </p:oleObj>
              </mc:Choice>
              <mc:Fallback>
                <p:oleObj r:id="rId6" imgW="3549573" imgH="3689412" progId="Visio.Drawing.15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58940" y="3980490"/>
                        <a:ext cx="2551814" cy="264759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AutoShape 14"/>
          <p:cNvSpPr>
            <a:spLocks noChangeArrowheads="1"/>
          </p:cNvSpPr>
          <p:nvPr/>
        </p:nvSpPr>
        <p:spPr bwMode="auto">
          <a:xfrm>
            <a:off x="-761" y="-1591"/>
            <a:ext cx="10101878" cy="445945"/>
          </a:xfrm>
          <a:prstGeom prst="homePlate">
            <a:avLst>
              <a:gd name="adj" fmla="val 91600"/>
            </a:avLst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en-US" sz="1050">
              <a:latin typeface="Arial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1760" y="-1591"/>
            <a:ext cx="1746926" cy="445945"/>
          </a:xfrm>
          <a:prstGeom prst="rect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3GPP in a </a:t>
            </a:r>
            <a:r>
              <a:rPr lang="fr-FR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nutshell</a:t>
            </a:r>
            <a:endParaRPr lang="fr-FR" sz="105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1740874" y="-1591"/>
            <a:ext cx="1746926" cy="445945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</a:rPr>
              <a:t>3GPP Management Framework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3538845" y="9659"/>
            <a:ext cx="6166485" cy="434695"/>
          </a:xfrm>
          <a:prstGeom prst="rect">
            <a:avLst/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50" b="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Integrating</a:t>
            </a:r>
            <a:r>
              <a:rPr kumimoji="0" lang="fr-FR" sz="105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 3GPP Management Framework </a:t>
            </a:r>
            <a:r>
              <a:rPr kumimoji="0" lang="fr-FR" sz="1050" b="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with</a:t>
            </a:r>
            <a:r>
              <a:rPr kumimoji="0" lang="fr-FR" sz="105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rPr>
              <a:t> ONAP</a:t>
            </a:r>
          </a:p>
        </p:txBody>
      </p:sp>
    </p:spTree>
    <p:extLst>
      <p:ext uri="{BB962C8B-B14F-4D97-AF65-F5344CB8AC3E}">
        <p14:creationId xmlns:p14="http://schemas.microsoft.com/office/powerpoint/2010/main" val="16510618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146442</TotalTime>
  <Words>1807</Words>
  <Application>Microsoft Office PowerPoint</Application>
  <PresentationFormat>Personnalisé</PresentationFormat>
  <Paragraphs>349</Paragraphs>
  <Slides>24</Slides>
  <Notes>1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24</vt:i4>
      </vt:variant>
    </vt:vector>
  </HeadingPairs>
  <TitlesOfParts>
    <vt:vector size="26" baseType="lpstr">
      <vt:lpstr>Office Theme</vt:lpstr>
      <vt:lpstr>Visio.Drawing.15</vt:lpstr>
      <vt:lpstr>   Integrating 3GPP 5G management framework with ONAP  Zero-Touch Automation - Madrid - March 26-28, 2019</vt:lpstr>
      <vt:lpstr>Objective / Expectation</vt:lpstr>
      <vt:lpstr>Content</vt:lpstr>
      <vt:lpstr>3GPP Structure</vt:lpstr>
      <vt:lpstr>3GPP Releases</vt:lpstr>
      <vt:lpstr>3GPP System</vt:lpstr>
      <vt:lpstr>3GPP 5G Management Concepts</vt:lpstr>
      <vt:lpstr>5G Network Resource Model</vt:lpstr>
      <vt:lpstr>5G Management Services</vt:lpstr>
      <vt:lpstr>Positioning ONAP wrt. 3GPP MnSs</vt:lpstr>
      <vt:lpstr>ONAP DCAE collection framework</vt:lpstr>
      <vt:lpstr>How 3GPP will adapt to ONAP DCAE Collectors</vt:lpstr>
      <vt:lpstr>Subscribe vs. No Subscribe to 3GPP events</vt:lpstr>
      <vt:lpstr>Introducing ‘Fault3GPP’ as new type of Technology Specific Record</vt:lpstr>
      <vt:lpstr>Defining JSON schema for ‘Fault3GPP’</vt:lpstr>
      <vt:lpstr>Fault Management operations</vt:lpstr>
      <vt:lpstr>OA&amp;M Data Communication Management</vt:lpstr>
      <vt:lpstr>Collecting 3GPP PM measurement data</vt:lpstr>
      <vt:lpstr>Defining new ‘Perf3GPP’ as  new type of Technology Specific Record for 3GPP PM data streaming</vt:lpstr>
      <vt:lpstr>Performance Management control</vt:lpstr>
      <vt:lpstr>Provisioning Services</vt:lpstr>
      <vt:lpstr>3GPP SA5 OpenAPI Specifications</vt:lpstr>
      <vt:lpstr>Some useful links</vt:lpstr>
      <vt:lpstr>Thank you!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ORANGE</cp:lastModifiedBy>
  <cp:revision>2551</cp:revision>
  <dcterms:created xsi:type="dcterms:W3CDTF">2008-08-30T09:32:10Z</dcterms:created>
  <dcterms:modified xsi:type="dcterms:W3CDTF">2019-02-28T07:51:47Z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1535117424</vt:lpwstr>
  </property>
</Properties>
</file>